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media/audio1.bin" ContentType="audio/unknown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51" r:id="rId1"/>
    <p:sldMasterId id="2147483653" r:id="rId2"/>
    <p:sldMasterId id="2147483676" r:id="rId3"/>
    <p:sldMasterId id="2147483688" r:id="rId4"/>
    <p:sldMasterId id="2147483700" r:id="rId5"/>
    <p:sldMasterId id="2147483713" r:id="rId6"/>
  </p:sldMasterIdLst>
  <p:notesMasterIdLst>
    <p:notesMasterId r:id="rId44"/>
  </p:notesMasterIdLst>
  <p:sldIdLst>
    <p:sldId id="257" r:id="rId7"/>
    <p:sldId id="266" r:id="rId8"/>
    <p:sldId id="307" r:id="rId9"/>
    <p:sldId id="296" r:id="rId10"/>
    <p:sldId id="332" r:id="rId11"/>
    <p:sldId id="301" r:id="rId12"/>
    <p:sldId id="305" r:id="rId13"/>
    <p:sldId id="328" r:id="rId14"/>
    <p:sldId id="291" r:id="rId15"/>
    <p:sldId id="312" r:id="rId16"/>
    <p:sldId id="313" r:id="rId17"/>
    <p:sldId id="314" r:id="rId18"/>
    <p:sldId id="300" r:id="rId19"/>
    <p:sldId id="318" r:id="rId20"/>
    <p:sldId id="315" r:id="rId21"/>
    <p:sldId id="325" r:id="rId22"/>
    <p:sldId id="297" r:id="rId23"/>
    <p:sldId id="298" r:id="rId24"/>
    <p:sldId id="309" r:id="rId25"/>
    <p:sldId id="320" r:id="rId26"/>
    <p:sldId id="319" r:id="rId27"/>
    <p:sldId id="299" r:id="rId28"/>
    <p:sldId id="322" r:id="rId29"/>
    <p:sldId id="321" r:id="rId30"/>
    <p:sldId id="304" r:id="rId31"/>
    <p:sldId id="334" r:id="rId32"/>
    <p:sldId id="310" r:id="rId33"/>
    <p:sldId id="308" r:id="rId34"/>
    <p:sldId id="326" r:id="rId35"/>
    <p:sldId id="329" r:id="rId36"/>
    <p:sldId id="316" r:id="rId37"/>
    <p:sldId id="317" r:id="rId38"/>
    <p:sldId id="323" r:id="rId39"/>
    <p:sldId id="306" r:id="rId40"/>
    <p:sldId id="333" r:id="rId41"/>
    <p:sldId id="330" r:id="rId42"/>
    <p:sldId id="331" r:id="rId4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66"/>
    <a:srgbClr val="000099"/>
    <a:srgbClr val="BA1236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6769" autoAdjust="0"/>
    <p:restoredTop sz="94675" autoAdjust="0"/>
  </p:normalViewPr>
  <p:slideViewPr>
    <p:cSldViewPr>
      <p:cViewPr varScale="1">
        <p:scale>
          <a:sx n="59" d="100"/>
          <a:sy n="59" d="100"/>
        </p:scale>
        <p:origin x="-120" y="-1216"/>
      </p:cViewPr>
      <p:guideLst>
        <p:guide orient="horz" pos="230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5" d="100"/>
        <a:sy n="8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4.xml"/><Relationship Id="rId21" Type="http://schemas.openxmlformats.org/officeDocument/2006/relationships/slide" Target="slides/slide15.xml"/><Relationship Id="rId22" Type="http://schemas.openxmlformats.org/officeDocument/2006/relationships/slide" Target="slides/slide16.xml"/><Relationship Id="rId23" Type="http://schemas.openxmlformats.org/officeDocument/2006/relationships/slide" Target="slides/slide17.xml"/><Relationship Id="rId24" Type="http://schemas.openxmlformats.org/officeDocument/2006/relationships/slide" Target="slides/slide18.xml"/><Relationship Id="rId25" Type="http://schemas.openxmlformats.org/officeDocument/2006/relationships/slide" Target="slides/slide19.xml"/><Relationship Id="rId26" Type="http://schemas.openxmlformats.org/officeDocument/2006/relationships/slide" Target="slides/slide20.xml"/><Relationship Id="rId27" Type="http://schemas.openxmlformats.org/officeDocument/2006/relationships/slide" Target="slides/slide21.xml"/><Relationship Id="rId28" Type="http://schemas.openxmlformats.org/officeDocument/2006/relationships/slide" Target="slides/slide22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30" Type="http://schemas.openxmlformats.org/officeDocument/2006/relationships/slide" Target="slides/slide24.xml"/><Relationship Id="rId31" Type="http://schemas.openxmlformats.org/officeDocument/2006/relationships/slide" Target="slides/slide25.xml"/><Relationship Id="rId32" Type="http://schemas.openxmlformats.org/officeDocument/2006/relationships/slide" Target="slides/slide26.xml"/><Relationship Id="rId9" Type="http://schemas.openxmlformats.org/officeDocument/2006/relationships/slide" Target="slides/slide3.xml"/><Relationship Id="rId6" Type="http://schemas.openxmlformats.org/officeDocument/2006/relationships/slideMaster" Target="slideMasters/slideMaster6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3" Type="http://schemas.openxmlformats.org/officeDocument/2006/relationships/slide" Target="slides/slide27.xml"/><Relationship Id="rId34" Type="http://schemas.openxmlformats.org/officeDocument/2006/relationships/slide" Target="slides/slide28.xml"/><Relationship Id="rId35" Type="http://schemas.openxmlformats.org/officeDocument/2006/relationships/slide" Target="slides/slide29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1" Type="http://schemas.openxmlformats.org/officeDocument/2006/relationships/slide" Target="slides/slide5.xml"/><Relationship Id="rId12" Type="http://schemas.openxmlformats.org/officeDocument/2006/relationships/slide" Target="slides/slide6.xml"/><Relationship Id="rId13" Type="http://schemas.openxmlformats.org/officeDocument/2006/relationships/slide" Target="slides/slide7.xml"/><Relationship Id="rId14" Type="http://schemas.openxmlformats.org/officeDocument/2006/relationships/slide" Target="slides/slide8.xml"/><Relationship Id="rId15" Type="http://schemas.openxmlformats.org/officeDocument/2006/relationships/slide" Target="slides/slide9.xml"/><Relationship Id="rId16" Type="http://schemas.openxmlformats.org/officeDocument/2006/relationships/slide" Target="slides/slide10.xml"/><Relationship Id="rId17" Type="http://schemas.openxmlformats.org/officeDocument/2006/relationships/slide" Target="slides/slide11.xml"/><Relationship Id="rId18" Type="http://schemas.openxmlformats.org/officeDocument/2006/relationships/slide" Target="slides/slide12.xml"/><Relationship Id="rId19" Type="http://schemas.openxmlformats.org/officeDocument/2006/relationships/slide" Target="slides/slide13.xml"/><Relationship Id="rId37" Type="http://schemas.openxmlformats.org/officeDocument/2006/relationships/slide" Target="slides/slide31.xml"/><Relationship Id="rId38" Type="http://schemas.openxmlformats.org/officeDocument/2006/relationships/slide" Target="slides/slide32.xml"/><Relationship Id="rId39" Type="http://schemas.openxmlformats.org/officeDocument/2006/relationships/slide" Target="slides/slide33.xml"/><Relationship Id="rId40" Type="http://schemas.openxmlformats.org/officeDocument/2006/relationships/slide" Target="slides/slide34.xml"/><Relationship Id="rId41" Type="http://schemas.openxmlformats.org/officeDocument/2006/relationships/slide" Target="slides/slide35.xml"/><Relationship Id="rId42" Type="http://schemas.openxmlformats.org/officeDocument/2006/relationships/slide" Target="slides/slide36.xml"/><Relationship Id="rId43" Type="http://schemas.openxmlformats.org/officeDocument/2006/relationships/slide" Target="slides/slide37.xml"/><Relationship Id="rId44" Type="http://schemas.openxmlformats.org/officeDocument/2006/relationships/notesMaster" Target="notesMasters/notesMaster1.xml"/><Relationship Id="rId45" Type="http://schemas.openxmlformats.org/officeDocument/2006/relationships/printerSettings" Target="printerSettings/printerSettings1.bin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41316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1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1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41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non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6030DF0-8178-FC4F-98A5-0A65D3D658F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971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BAE600-BFD7-8A41-A0DD-95273071A682}" type="slidenum">
              <a:rPr lang="en-US"/>
              <a:pPr/>
              <a:t>1</a:t>
            </a:fld>
            <a:endParaRPr lang="en-US"/>
          </a:p>
        </p:txBody>
      </p:sp>
      <p:sp>
        <p:nvSpPr>
          <p:cNvPr id="142338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5EBEFE-F071-B74D-A5AB-EC65139C5F46}" type="slidenum">
              <a:rPr lang="en-US"/>
              <a:pPr/>
              <a:t>10</a:t>
            </a:fld>
            <a:endParaRPr lang="en-US"/>
          </a:p>
        </p:txBody>
      </p:sp>
      <p:sp>
        <p:nvSpPr>
          <p:cNvPr id="152578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AA99913-E851-134D-8FFE-246373861B99}" type="slidenum">
              <a:rPr lang="en-US"/>
              <a:pPr/>
              <a:t>11</a:t>
            </a:fld>
            <a:endParaRPr lang="en-US"/>
          </a:p>
        </p:txBody>
      </p:sp>
      <p:sp>
        <p:nvSpPr>
          <p:cNvPr id="153602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B4B0CD-250C-F644-9510-608BABC33577}" type="slidenum">
              <a:rPr lang="en-US"/>
              <a:pPr/>
              <a:t>12</a:t>
            </a:fld>
            <a:endParaRPr lang="en-US"/>
          </a:p>
        </p:txBody>
      </p:sp>
      <p:sp>
        <p:nvSpPr>
          <p:cNvPr id="154626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01296E-1799-6048-BC41-6FB383D7010F}" type="slidenum">
              <a:rPr lang="en-US"/>
              <a:pPr/>
              <a:t>13</a:t>
            </a:fld>
            <a:endParaRPr lang="en-US"/>
          </a:p>
        </p:txBody>
      </p:sp>
      <p:sp>
        <p:nvSpPr>
          <p:cNvPr id="155650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5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077E29-3173-E547-BB62-0C9BA8989E6A}" type="slidenum">
              <a:rPr lang="en-US"/>
              <a:pPr/>
              <a:t>14</a:t>
            </a:fld>
            <a:endParaRPr lang="en-US"/>
          </a:p>
        </p:txBody>
      </p:sp>
      <p:sp>
        <p:nvSpPr>
          <p:cNvPr id="156674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4F454C-DDF5-4646-B5D0-63A84C8BA185}" type="slidenum">
              <a:rPr lang="en-US"/>
              <a:pPr/>
              <a:t>15</a:t>
            </a:fld>
            <a:endParaRPr lang="en-US"/>
          </a:p>
        </p:txBody>
      </p:sp>
      <p:sp>
        <p:nvSpPr>
          <p:cNvPr id="157698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7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5BD4F2-4AF0-7B4B-BBDB-E2F6A9357F25}" type="slidenum">
              <a:rPr lang="en-US"/>
              <a:pPr/>
              <a:t>16</a:t>
            </a:fld>
            <a:endParaRPr lang="en-US"/>
          </a:p>
        </p:txBody>
      </p:sp>
      <p:sp>
        <p:nvSpPr>
          <p:cNvPr id="158722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562300-7571-7644-9380-B48E65F56E31}" type="slidenum">
              <a:rPr lang="en-US"/>
              <a:pPr/>
              <a:t>17</a:t>
            </a:fld>
            <a:endParaRPr lang="en-US"/>
          </a:p>
        </p:txBody>
      </p:sp>
      <p:sp>
        <p:nvSpPr>
          <p:cNvPr id="159746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9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0116ED-4B6A-8442-BBA1-093959291A0C}" type="slidenum">
              <a:rPr lang="en-US"/>
              <a:pPr/>
              <a:t>18</a:t>
            </a:fld>
            <a:endParaRPr lang="en-US"/>
          </a:p>
        </p:txBody>
      </p:sp>
      <p:sp>
        <p:nvSpPr>
          <p:cNvPr id="160770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0330E35-B68A-0542-B0E0-FBEB49FCD726}" type="slidenum">
              <a:rPr lang="en-US"/>
              <a:pPr/>
              <a:t>19</a:t>
            </a:fld>
            <a:endParaRPr lang="en-US"/>
          </a:p>
        </p:txBody>
      </p:sp>
      <p:sp>
        <p:nvSpPr>
          <p:cNvPr id="161794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649CFD3-83AD-1A45-899E-E24E5B282360}" type="slidenum">
              <a:rPr lang="en-US"/>
              <a:pPr/>
              <a:t>2</a:t>
            </a:fld>
            <a:endParaRPr lang="en-US"/>
          </a:p>
        </p:txBody>
      </p:sp>
      <p:sp>
        <p:nvSpPr>
          <p:cNvPr id="143362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4082D7-5930-8844-B7E3-32ABC2962057}" type="slidenum">
              <a:rPr lang="en-US"/>
              <a:pPr/>
              <a:t>20</a:t>
            </a:fld>
            <a:endParaRPr lang="en-US"/>
          </a:p>
        </p:txBody>
      </p:sp>
      <p:sp>
        <p:nvSpPr>
          <p:cNvPr id="162818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47C67F-0936-6942-ABE5-3E10C58993FE}" type="slidenum">
              <a:rPr lang="en-US"/>
              <a:pPr/>
              <a:t>21</a:t>
            </a:fld>
            <a:endParaRPr lang="en-US"/>
          </a:p>
        </p:txBody>
      </p:sp>
      <p:sp>
        <p:nvSpPr>
          <p:cNvPr id="163842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74ECED-3DB2-774F-B99F-B51BCDDBE995}" type="slidenum">
              <a:rPr lang="en-US"/>
              <a:pPr/>
              <a:t>22</a:t>
            </a:fld>
            <a:endParaRPr lang="en-US"/>
          </a:p>
        </p:txBody>
      </p:sp>
      <p:sp>
        <p:nvSpPr>
          <p:cNvPr id="164866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6EA11E-94E6-D040-A766-20DB6734B09F}" type="slidenum">
              <a:rPr lang="en-US"/>
              <a:pPr/>
              <a:t>23</a:t>
            </a:fld>
            <a:endParaRPr lang="en-US"/>
          </a:p>
        </p:txBody>
      </p:sp>
      <p:sp>
        <p:nvSpPr>
          <p:cNvPr id="165890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DF7AB3-513F-DC4F-BBB8-8A783C3559B5}" type="slidenum">
              <a:rPr lang="en-US"/>
              <a:pPr/>
              <a:t>24</a:t>
            </a:fld>
            <a:endParaRPr lang="en-US"/>
          </a:p>
        </p:txBody>
      </p:sp>
      <p:sp>
        <p:nvSpPr>
          <p:cNvPr id="166914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6460E2-D98D-7944-986A-A514BEA07D72}" type="slidenum">
              <a:rPr lang="en-US"/>
              <a:pPr/>
              <a:t>25</a:t>
            </a:fld>
            <a:endParaRPr lang="en-US"/>
          </a:p>
        </p:txBody>
      </p:sp>
      <p:sp>
        <p:nvSpPr>
          <p:cNvPr id="167938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130325D-DC78-004D-8D23-0DC977C373A4}" type="slidenum">
              <a:rPr lang="en-US" sz="1200">
                <a:solidFill>
                  <a:prstClr val="black"/>
                </a:solidFill>
              </a:rPr>
              <a:pPr eaLnBrk="1" hangingPunct="1"/>
              <a:t>26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92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055E75-E01E-7F42-9F2C-23922AF6C240}" type="slidenum">
              <a:rPr lang="en-US"/>
              <a:pPr/>
              <a:t>27</a:t>
            </a:fld>
            <a:endParaRPr lang="en-US"/>
          </a:p>
        </p:txBody>
      </p:sp>
      <p:sp>
        <p:nvSpPr>
          <p:cNvPr id="169986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9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0A6D04-0506-DD4F-95BE-BD759943E2C4}" type="slidenum">
              <a:rPr lang="en-US"/>
              <a:pPr/>
              <a:t>28</a:t>
            </a:fld>
            <a:endParaRPr lang="en-US"/>
          </a:p>
        </p:txBody>
      </p:sp>
      <p:sp>
        <p:nvSpPr>
          <p:cNvPr id="171010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B0C54B2-BAE9-0A46-9657-A453D9C09334}" type="slidenum">
              <a:rPr lang="en-US"/>
              <a:pPr/>
              <a:t>29</a:t>
            </a:fld>
            <a:endParaRPr lang="en-US"/>
          </a:p>
        </p:txBody>
      </p:sp>
      <p:sp>
        <p:nvSpPr>
          <p:cNvPr id="172034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2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C50769-5DB1-E74B-9AA9-FAF9ADFDA563}" type="slidenum">
              <a:rPr lang="en-US"/>
              <a:pPr/>
              <a:t>3</a:t>
            </a:fld>
            <a:endParaRPr lang="en-US"/>
          </a:p>
        </p:txBody>
      </p:sp>
      <p:sp>
        <p:nvSpPr>
          <p:cNvPr id="144386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632C73-AB5F-864F-81CA-7F111AB1BBF9}" type="slidenum">
              <a:rPr lang="en-US"/>
              <a:pPr/>
              <a:t>30</a:t>
            </a:fld>
            <a:endParaRPr lang="en-US"/>
          </a:p>
        </p:txBody>
      </p:sp>
      <p:sp>
        <p:nvSpPr>
          <p:cNvPr id="190466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0467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A7D5F51-B771-9647-BF7E-6F0578F24683}" type="slidenum">
              <a:rPr lang="en-US"/>
              <a:pPr/>
              <a:t>31</a:t>
            </a:fld>
            <a:endParaRPr lang="en-US"/>
          </a:p>
        </p:txBody>
      </p:sp>
      <p:sp>
        <p:nvSpPr>
          <p:cNvPr id="173058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FE8A93-6E7A-B445-B092-3A5FDE4B7089}" type="slidenum">
              <a:rPr lang="en-US"/>
              <a:pPr/>
              <a:t>32</a:t>
            </a:fld>
            <a:endParaRPr lang="en-US"/>
          </a:p>
        </p:txBody>
      </p:sp>
      <p:sp>
        <p:nvSpPr>
          <p:cNvPr id="174082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945928-3BB3-4642-A973-BEB063A13F38}" type="slidenum">
              <a:rPr lang="en-US"/>
              <a:pPr/>
              <a:t>33</a:t>
            </a:fld>
            <a:endParaRPr lang="en-US"/>
          </a:p>
        </p:txBody>
      </p:sp>
      <p:sp>
        <p:nvSpPr>
          <p:cNvPr id="175106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0B873B9-2EA8-9E47-AC74-1288348403D9}" type="slidenum">
              <a:rPr lang="en-US"/>
              <a:pPr/>
              <a:t>34</a:t>
            </a:fld>
            <a:endParaRPr lang="en-US"/>
          </a:p>
        </p:txBody>
      </p:sp>
      <p:sp>
        <p:nvSpPr>
          <p:cNvPr id="176130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05DFC3-68A3-0047-87A8-A70938B5D4EE}" type="slidenum">
              <a:rPr lang="en-US"/>
              <a:pPr/>
              <a:t>35</a:t>
            </a:fld>
            <a:endParaRPr lang="en-US"/>
          </a:p>
        </p:txBody>
      </p:sp>
      <p:sp>
        <p:nvSpPr>
          <p:cNvPr id="146434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9pPr>
          </a:lstStyle>
          <a:p>
            <a:fld id="{9619AE77-C400-7F4B-97E2-A74A02F54CA0}" type="slidenum">
              <a:rPr lang="en-US">
                <a:solidFill>
                  <a:srgbClr val="000000"/>
                </a:solidFill>
                <a:latin typeface="Times New Roman" charset="0"/>
              </a:rPr>
              <a:pPr/>
              <a:t>37</a:t>
            </a:fld>
            <a:endParaRPr lang="en-US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mtClean="0">
                <a:latin typeface="Arial" charset="0"/>
                <a:ea typeface="MS PGothic" charset="0"/>
              </a:rPr>
              <a:t>New Testament </a:t>
            </a:r>
            <a:r>
              <a:rPr lang="en-US" dirty="0" smtClean="0">
                <a:latin typeface="Arial" charset="0"/>
                <a:ea typeface="MS PGothic" charset="0"/>
              </a:rPr>
              <a:t>Backgrounds PPT in Bahasa Indonesia</a:t>
            </a:r>
          </a:p>
          <a:p>
            <a:pPr eaLnBrk="1" hangingPunct="1"/>
            <a:endParaRPr lang="en-US" dirty="0">
              <a:latin typeface="Arial" charset="0"/>
              <a:ea typeface="MS PGothic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C6C310-76AE-3942-B1D1-FF7FC936519E}" type="slidenum">
              <a:rPr lang="en-US"/>
              <a:pPr/>
              <a:t>4</a:t>
            </a:fld>
            <a:endParaRPr lang="en-US"/>
          </a:p>
        </p:txBody>
      </p:sp>
      <p:sp>
        <p:nvSpPr>
          <p:cNvPr id="145410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5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51CC9AC-D74C-FC47-8182-6F0C72ECC1DB}" type="slidenum">
              <a:rPr lang="en-US" sz="1200">
                <a:solidFill>
                  <a:prstClr val="black"/>
                </a:solidFill>
              </a:rPr>
              <a:pPr eaLnBrk="1" hangingPunct="1"/>
              <a:t>5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4566A2-B4B9-4D4C-8ED1-3819F902AF2B}" type="slidenum">
              <a:rPr lang="en-US"/>
              <a:pPr/>
              <a:t>6</a:t>
            </a:fld>
            <a:endParaRPr lang="en-US"/>
          </a:p>
        </p:txBody>
      </p:sp>
      <p:sp>
        <p:nvSpPr>
          <p:cNvPr id="148482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36EA71-F32C-034D-B8B1-2E2A7FC8B785}" type="slidenum">
              <a:rPr lang="en-US"/>
              <a:pPr/>
              <a:t>7</a:t>
            </a:fld>
            <a:endParaRPr lang="en-US"/>
          </a:p>
        </p:txBody>
      </p:sp>
      <p:sp>
        <p:nvSpPr>
          <p:cNvPr id="149506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4857B2-9EEB-8D4E-8529-BE9D04FC2E27}" type="slidenum">
              <a:rPr lang="en-US"/>
              <a:pPr/>
              <a:t>8</a:t>
            </a:fld>
            <a:endParaRPr lang="en-US"/>
          </a:p>
        </p:txBody>
      </p:sp>
      <p:sp>
        <p:nvSpPr>
          <p:cNvPr id="150530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D3080D-A4EF-EB40-8B55-C31D275E12BD}" type="slidenum">
              <a:rPr lang="en-US"/>
              <a:pPr/>
              <a:t>9</a:t>
            </a:fld>
            <a:endParaRPr lang="en-US"/>
          </a:p>
        </p:txBody>
      </p:sp>
      <p:sp>
        <p:nvSpPr>
          <p:cNvPr id="151554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819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8196" name="Group 4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819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9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0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2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4" name="Rectangle 12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6" name="Rectangle 14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7" name="Rectangle 15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8" name="Rectangle 16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0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10" name="Rectangle 18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1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1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1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1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1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1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1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18" name="Rectangle 26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19" name="Rectangle 27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2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2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2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23" name="Rectangle 31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2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2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226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8227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charset="0"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8228" name="Rectangle 36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229" name="Rectangle 3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8230" name="Rectangle 3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90209D6-C35A-0B40-B72E-1E60951E39E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9AC9A6-704B-9C4D-91A2-BDBAFB93462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90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B3B0C2-A4E8-AB40-9AC8-82ACF5D94E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076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0977056-FDAE-FF4B-8019-5A92F56E729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3710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B49E5E-35CF-A546-80B6-78602928001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529925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F6B20B-13D3-1D4C-9B45-93D1A37EA1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127347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1E60B7-81B3-A741-8926-42D1470EE3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867008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6CE792-459D-5648-ABC6-6C51F65912D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02554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82FACA-D869-CB49-8581-35F706200D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574825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2063D7-2538-D441-A60F-E5A82950DC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940888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4409E9-3ACA-0343-9F14-8E97E0A45A8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690752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5914D8-102A-BA4F-BF99-DEC2243FD4F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5290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79CC60-26CC-514D-B835-9BCEFE67E7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106301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C9DBB8-8680-9142-898B-4461587235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40517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1A20B-D913-FA4F-836C-D4F1A388CE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022737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5165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1502B3-CC8C-7441-BB7E-3216724EE34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121756"/>
      </p:ext>
    </p:extLst>
  </p:cSld>
  <p:clrMapOvr>
    <a:masterClrMapping/>
  </p:clrMapOvr>
  <p:transition xmlns:p14="http://schemas.microsoft.com/office/powerpoint/2010/main" spd="med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992887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070890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55395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973590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971582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466657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63A3A2-8B8E-3C4B-ACFD-5F944FC365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4540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18265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947136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942954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690923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767985"/>
      </p:ext>
    </p:extLst>
  </p:cSld>
  <p:clrMapOvr>
    <a:masterClrMapping/>
  </p:clrMapOvr>
  <p:transition xmlns:p14="http://schemas.microsoft.com/office/powerpoint/2010/main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D49165-19DF-3149-AA64-A06839326644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0921337"/>
      </p:ext>
    </p:extLst>
  </p:cSld>
  <p:clrMapOvr>
    <a:masterClrMapping/>
  </p:clrMapOvr>
  <p:transition xmlns:p14="http://schemas.microsoft.com/office/powerpoint/2010/main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A63819-A2B9-124A-B528-4F910BE0AFF2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2923252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EC2FA6B-FAD5-9A46-A11E-77685279E676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8864073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075DDC-D352-EA40-B34A-55974B4FB6EE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6073275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DAEA9A-715F-914B-B730-5EB63C0FB64B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22878473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471A0C-848A-2842-B645-E952250400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093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259031-03CF-DC46-AA2A-F8E7436A21A4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2652446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C20EF6B-CCCA-5141-9012-2037EA654895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29919567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39CC3CA-B639-D04A-93FD-8264F7601E90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207866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41F54B-DB87-BD42-84B9-D2EBFB201426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2164635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47284AE-051E-0945-9754-25572D775B26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1669217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latin typeface="Arial"/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AEE12BC-E42E-6A47-AD4E-43E189356CA6}" type="slidenum">
              <a:rPr lang="en-US">
                <a:latin typeface="Arial"/>
              </a:rPr>
              <a:pPr/>
              <a:t>‹#›</a:t>
            </a:fld>
            <a:endParaRPr lang="en-US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2670769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0" charset="0"/>
                <a:cs typeface="ＭＳ Ｐゴシック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2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</p:grpSp>
      </p:grpSp>
      <p:sp>
        <p:nvSpPr>
          <p:cNvPr id="8226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27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pitchFamily="-110" charset="2"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3D4E77C-DEFC-BB4C-8BF2-A3F51AA0A4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1561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25145-CABB-6140-AC68-A53BB0F78E0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43177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008AB-7782-8A4E-A7EF-DF2E84C6C81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35853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3B2C1-F1D3-3F41-B6B8-173594AB0EA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23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CF106C-D13F-DE4A-B7C4-0292782AC07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2448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0B9E2-1098-014B-AEAD-78F7F8B1821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5483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4905B-6D74-9B4F-8222-865C1FBCB05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07055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40DEA-96CB-5148-B955-1159BA1AD15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4428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8FDC2-7954-B141-AA99-14FDACA1526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03007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3F020-1CA2-FD44-8A4F-74FF78C906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08849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0A343-8F7A-2E45-BD6B-F4F771070F1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84781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68CA4-7D6F-1B46-90DD-741A7AC7FBB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0316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39099-8817-D440-9ADD-7D59FEEC5C2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5286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0" charset="0"/>
                <a:cs typeface="ＭＳ Ｐゴシック" charset="0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2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</p:grpSp>
      </p:grpSp>
      <p:sp>
        <p:nvSpPr>
          <p:cNvPr id="8226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27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pitchFamily="-110" charset="2"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3D4E77C-DEFC-BB4C-8BF2-A3F51AA0A4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2935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425145-CABB-6140-AC68-A53BB0F78E0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9163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93B110-8927-784C-87DB-4209F4D1153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696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6008AB-7782-8A4E-A7EF-DF2E84C6C81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83255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3B2C1-F1D3-3F41-B6B8-173594AB0EA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708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20B9E2-1098-014B-AEAD-78F7F8B1821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1945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4905B-6D74-9B4F-8222-865C1FBCB05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4004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40DEA-96CB-5148-B955-1159BA1AD15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0370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8FDC2-7954-B141-AA99-14FDACA1526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6693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3F020-1CA2-FD44-8A4F-74FF78C9066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6065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D0A343-8F7A-2E45-BD6B-F4F771070F1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9462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068CA4-7D6F-1B46-90DD-741A7AC7FBB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8611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A39099-8817-D440-9ADD-7D59FEEC5C2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6524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C66676-6100-0446-B277-EE663F8F5E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05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9D048E-9408-9640-8A5C-2CB00949FA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131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2A102F-CB8C-FD4D-A7C5-56C22874AED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257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1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2.xml"/><Relationship Id="rId8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1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9.xml"/><Relationship Id="rId3" Type="http://schemas.openxmlformats.org/officeDocument/2006/relationships/slideLayout" Target="../slideLayouts/slideLayout60.xml"/><Relationship Id="rId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4.xml"/><Relationship Id="rId8" Type="http://schemas.openxmlformats.org/officeDocument/2006/relationships/slideLayout" Target="../slideLayouts/slideLayout65.xml"/><Relationship Id="rId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717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7172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7173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74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75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76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77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78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79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0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1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2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3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4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5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6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7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8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89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0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1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2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3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4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5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6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7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8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99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00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01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7202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203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7204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7205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5CE2907-92CD-6C4E-8213-FCDFE7004C5D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206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52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75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0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3517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35173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9D0F7861-E3DD-BD47-89C8-0E574280F7FB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transition xmlns:p14="http://schemas.microsoft.com/office/powerpoint/2010/main" spd="med">
    <p:randomBar dir="vert"/>
  </p:transition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ＭＳ Ｐゴシック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ＭＳ Ｐゴシック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cs typeface="ＭＳ Ｐゴシック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61F442D0-A11F-2640-8129-5D1BEF7A3C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50576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02412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ea typeface="MS PGothic" charset="0"/>
                <a:cs typeface="MS PGothic" charset="0"/>
              </a:endParaRPr>
            </a:p>
          </p:txBody>
        </p:sp>
        <p:sp>
          <p:nvSpPr>
            <p:cNvPr id="102413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ea typeface="MS PGothic" charset="0"/>
                <a:cs typeface="MS PGothic" charset="0"/>
              </a:endParaRPr>
            </a:p>
          </p:txBody>
        </p:sp>
        <p:sp>
          <p:nvSpPr>
            <p:cNvPr id="102414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FFFFFF"/>
                </a:solidFill>
                <a:ea typeface="MS PGothic" charset="0"/>
                <a:cs typeface="MS PGothic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smtClean="0"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en-US" smtClean="0">
              <a:latin typeface="Arial" charset="0"/>
              <a:ea typeface="MS PGothic" charset="0"/>
              <a:cs typeface="MS PGothic" charset="0"/>
            </a:endParaRPr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5D917906-2338-6249-97C0-C58375F020F7}" type="slidenum">
              <a:rPr lang="en-US" smtClean="0">
                <a:latin typeface="Arial" charset="0"/>
                <a:ea typeface="MS PGothic" charset="0"/>
                <a:cs typeface="MS PGothic" charset="0"/>
              </a:rPr>
              <a:pPr/>
              <a:t>‹#›</a:t>
            </a:fld>
            <a:endParaRPr lang="en-US" smtClean="0">
              <a:latin typeface="Arial" charset="0"/>
              <a:ea typeface="MS PGothic" charset="0"/>
              <a:cs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13636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MS PGothic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MS PGothic" pitchFamily="34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717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0" charset="0"/>
                <a:cs typeface="ＭＳ Ｐゴシック" charset="0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1034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35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36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37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38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39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40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41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42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43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44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45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46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47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48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49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50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51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52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53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54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55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56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57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58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59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60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61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62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</p:grpSp>
      </p:grpSp>
      <p:sp>
        <p:nvSpPr>
          <p:cNvPr id="1027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203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204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205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AF2E0E5-980C-5B4E-BF7F-DCE178AA98FA}" type="slidenum">
              <a:rPr lang="en-US">
                <a:solidFill>
                  <a:srgbClr val="FFFFFF"/>
                </a:solidFill>
                <a:cs typeface="ＭＳ Ｐゴシック" charset="0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7206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979431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10" charset="-128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0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0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0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0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0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0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717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Times New Roman" pitchFamily="-110" charset="0"/>
                <a:cs typeface="ＭＳ Ｐゴシック" charset="0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1034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35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36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37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38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39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40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41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42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43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44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45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46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47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48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49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50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51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52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53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54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55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56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57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58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59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60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61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  <p:sp>
            <p:nvSpPr>
              <p:cNvPr id="1062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  <a:cs typeface="ＭＳ Ｐゴシック" charset="0"/>
                </a:endParaRPr>
              </a:p>
            </p:txBody>
          </p:sp>
        </p:grpSp>
      </p:grpSp>
      <p:sp>
        <p:nvSpPr>
          <p:cNvPr id="1027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203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204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205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AF2E0E5-980C-5B4E-BF7F-DCE178AA98FA}" type="slidenum">
              <a:rPr lang="en-US">
                <a:solidFill>
                  <a:srgbClr val="FFFFFF"/>
                </a:solidFill>
                <a:cs typeface="ＭＳ Ｐゴシック" charset="0"/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  <a:cs typeface="ＭＳ Ｐゴシック" charset="0"/>
            </a:endParaRPr>
          </a:p>
        </p:txBody>
      </p:sp>
      <p:sp>
        <p:nvSpPr>
          <p:cNvPr id="7206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2289881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/>
          <a:ea typeface="ＭＳ Ｐゴシック" pitchFamily="-110" charset="-128"/>
          <a:cs typeface="Arial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0" charset="0"/>
          <a:ea typeface="ＭＳ Ｐゴシック" pitchFamily="-110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0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0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0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0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0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Arial"/>
          <a:ea typeface="ＭＳ Ｐゴシック" pitchFamily="-110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20.emf"/><Relationship Id="rId5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2.xml"/><Relationship Id="rId5" Type="http://schemas.openxmlformats.org/officeDocument/2006/relationships/audio" Target="../media/audio1.bin"/><Relationship Id="rId6" Type="http://schemas.openxmlformats.org/officeDocument/2006/relationships/image" Target="../media/image22.png"/><Relationship Id="rId7" Type="http://schemas.openxmlformats.org/officeDocument/2006/relationships/image" Target="../media/image23.jpeg"/><Relationship Id="rId8" Type="http://schemas.openxmlformats.org/officeDocument/2006/relationships/image" Target="../media/image6.jpeg"/><Relationship Id="rId9" Type="http://schemas.openxmlformats.org/officeDocument/2006/relationships/image" Target="../media/image24.emf"/><Relationship Id="rId1" Type="http://schemas.microsoft.com/office/2007/relationships/media" Target="../media/media1.WAV"/><Relationship Id="rId2" Type="http://schemas.openxmlformats.org/officeDocument/2006/relationships/audio" Target="../media/media1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59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6" Type="http://schemas.openxmlformats.org/officeDocument/2006/relationships/image" Target="../media/image6.jpeg"/><Relationship Id="rId7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35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45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2" name="Rectangle 8"/>
          <p:cNvSpPr>
            <a:spLocks noChangeArrowheads="1"/>
          </p:cNvSpPr>
          <p:nvPr/>
        </p:nvSpPr>
        <p:spPr bwMode="auto">
          <a:xfrm>
            <a:off x="3267075" y="8667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8686800" y="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2"/>
                </a:solidFill>
              </a:rPr>
              <a:t>8</a:t>
            </a:r>
          </a:p>
        </p:txBody>
      </p:sp>
      <p:sp>
        <p:nvSpPr>
          <p:cNvPr id="6154" name="Rectangle 10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609600"/>
            <a:ext cx="4495800" cy="4419600"/>
          </a:xfrm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r>
              <a:rPr lang="en-US" sz="5400" b="1">
                <a:solidFill>
                  <a:schemeClr val="tx1"/>
                </a:solidFill>
              </a:rPr>
              <a:t>Latar belakang Politik:</a:t>
            </a:r>
            <a:br>
              <a:rPr lang="en-US" sz="5400" b="1">
                <a:solidFill>
                  <a:schemeClr val="tx1"/>
                </a:solidFill>
              </a:rPr>
            </a:br>
            <a:r>
              <a:rPr lang="en-US" sz="5400" b="1">
                <a:solidFill>
                  <a:schemeClr val="tx1"/>
                </a:solidFill>
              </a:rPr>
              <a:t>Bagian 2</a:t>
            </a:r>
          </a:p>
        </p:txBody>
      </p:sp>
      <p:pic>
        <p:nvPicPr>
          <p:cNvPr id="6155" name="Picture 11" descr="Trojan Hor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19200"/>
            <a:ext cx="2814638" cy="4937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0" y="6103959"/>
            <a:ext cx="9144000" cy="765175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</a:t>
            </a: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Griffith • 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Singapore Bible </a:t>
            </a:r>
            <a:r>
              <a:rPr lang="en-US" sz="20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College • BibleStudyDownloads.org</a:t>
            </a:r>
            <a:endParaRPr lang="en-US" sz="20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6" name="Picture 4" descr="Hasmonean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-228600"/>
            <a:ext cx="4864100" cy="6583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599" name="Rectangle 7"/>
          <p:cNvSpPr>
            <a:spLocks noGrp="1" noChangeArrowheads="1"/>
          </p:cNvSpPr>
          <p:nvPr>
            <p:ph type="ctrTitle"/>
          </p:nvPr>
        </p:nvSpPr>
        <p:spPr>
          <a:xfrm>
            <a:off x="0" y="5715000"/>
            <a:ext cx="9144000" cy="1143000"/>
          </a:xfrm>
          <a:solidFill>
            <a:srgbClr val="BA1236"/>
          </a:solidFill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None/>
            </a:pPr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Orang-orang Viking, tentunya, tahu pentingnya pemanasan sebelum menyerang. Orang Yunani juga!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4" name="Picture 4" descr="Snak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" r="6313"/>
          <a:stretch>
            <a:fillRect/>
          </a:stretch>
        </p:blipFill>
        <p:spPr bwMode="auto">
          <a:xfrm>
            <a:off x="2057400" y="0"/>
            <a:ext cx="4724400" cy="662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64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266700" y="6248400"/>
            <a:ext cx="8610600" cy="609600"/>
          </a:xfrm>
          <a:solidFill>
            <a:srgbClr val="BA1236"/>
          </a:solidFill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None/>
            </a:pPr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Sejarah dan ular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8" name="Picture 4" descr="Weiner Dog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76200"/>
            <a:ext cx="50292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66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04800" y="6019800"/>
            <a:ext cx="8534400" cy="609600"/>
          </a:xfrm>
          <a:solidFill>
            <a:srgbClr val="BA1236"/>
          </a:solidFill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None/>
            </a:pPr>
            <a:r>
              <a:rPr lang="ja-JP" alt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“</a:t>
            </a:r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Buka pintunya!  Ada anjing sosis besar!</a:t>
            </a:r>
            <a:r>
              <a:rPr lang="ja-JP" alt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</a:t>
            </a:r>
            <a:endParaRPr lang="en-US" sz="3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Setelah Alexander… 4 Kerajaan</a:t>
            </a:r>
          </a:p>
        </p:txBody>
      </p:sp>
      <p:sp>
        <p:nvSpPr>
          <p:cNvPr id="83975" name="Oval 7"/>
          <p:cNvSpPr>
            <a:spLocks noChangeArrowheads="1"/>
          </p:cNvSpPr>
          <p:nvPr/>
        </p:nvSpPr>
        <p:spPr bwMode="auto">
          <a:xfrm>
            <a:off x="1905000" y="3962400"/>
            <a:ext cx="838200" cy="914400"/>
          </a:xfrm>
          <a:prstGeom prst="ellipse">
            <a:avLst/>
          </a:prstGeom>
          <a:noFill/>
          <a:ln w="57150" cap="sq">
            <a:solidFill>
              <a:srgbClr val="BA123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3976" name="Text Box 8"/>
          <p:cNvSpPr txBox="1">
            <a:spLocks noChangeArrowheads="1"/>
          </p:cNvSpPr>
          <p:nvPr/>
        </p:nvSpPr>
        <p:spPr bwMode="auto">
          <a:xfrm>
            <a:off x="8458200" y="762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64</a:t>
            </a:r>
          </a:p>
        </p:txBody>
      </p:sp>
      <p:grpSp>
        <p:nvGrpSpPr>
          <p:cNvPr id="83980" name="Group 12"/>
          <p:cNvGrpSpPr>
            <a:grpSpLocks/>
          </p:cNvGrpSpPr>
          <p:nvPr/>
        </p:nvGrpSpPr>
        <p:grpSpPr bwMode="auto">
          <a:xfrm>
            <a:off x="0" y="1828800"/>
            <a:ext cx="9144000" cy="4419600"/>
            <a:chOff x="0" y="1152"/>
            <a:chExt cx="5580" cy="2743"/>
          </a:xfrm>
        </p:grpSpPr>
        <p:pic>
          <p:nvPicPr>
            <p:cNvPr id="83972" name="Picture 4" descr="33 Gree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52"/>
              <a:ext cx="5580" cy="27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83979" name="Picture 11" descr="33 Gree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93"/>
            <a:stretch>
              <a:fillRect/>
            </a:stretch>
          </p:blipFill>
          <p:spPr bwMode="auto">
            <a:xfrm>
              <a:off x="4080" y="1152"/>
              <a:ext cx="1440" cy="2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3981" name="Text Box 13"/>
          <p:cNvSpPr txBox="1">
            <a:spLocks noChangeArrowheads="1"/>
          </p:cNvSpPr>
          <p:nvPr/>
        </p:nvSpPr>
        <p:spPr bwMode="auto">
          <a:xfrm>
            <a:off x="457200" y="4876800"/>
            <a:ext cx="16065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bg2"/>
                </a:solidFill>
              </a:rPr>
              <a:t>Ptolemy</a:t>
            </a:r>
          </a:p>
        </p:txBody>
      </p:sp>
      <p:sp>
        <p:nvSpPr>
          <p:cNvPr id="83982" name="Text Box 14"/>
          <p:cNvSpPr txBox="1">
            <a:spLocks noChangeArrowheads="1"/>
          </p:cNvSpPr>
          <p:nvPr/>
        </p:nvSpPr>
        <p:spPr bwMode="auto">
          <a:xfrm>
            <a:off x="4238625" y="3810000"/>
            <a:ext cx="16748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bg2"/>
                </a:solidFill>
              </a:rPr>
              <a:t>Seleucus</a:t>
            </a:r>
          </a:p>
        </p:txBody>
      </p:sp>
      <p:sp>
        <p:nvSpPr>
          <p:cNvPr id="83983" name="Text Box 15"/>
          <p:cNvSpPr txBox="1">
            <a:spLocks noChangeArrowheads="1"/>
          </p:cNvSpPr>
          <p:nvPr/>
        </p:nvSpPr>
        <p:spPr bwMode="auto">
          <a:xfrm>
            <a:off x="-76200" y="2133600"/>
            <a:ext cx="20129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bg2"/>
                </a:solidFill>
              </a:rPr>
              <a:t>Cassander</a:t>
            </a:r>
          </a:p>
        </p:txBody>
      </p:sp>
      <p:sp>
        <p:nvSpPr>
          <p:cNvPr id="83984" name="Text Box 16"/>
          <p:cNvSpPr txBox="1">
            <a:spLocks noChangeArrowheads="1"/>
          </p:cNvSpPr>
          <p:nvPr/>
        </p:nvSpPr>
        <p:spPr bwMode="auto">
          <a:xfrm>
            <a:off x="228600" y="2819400"/>
            <a:ext cx="20351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bg2"/>
                </a:solidFill>
              </a:rPr>
              <a:t>Lysimacus</a:t>
            </a:r>
          </a:p>
        </p:txBody>
      </p:sp>
      <p:sp>
        <p:nvSpPr>
          <p:cNvPr id="83985" name="Text Box 17"/>
          <p:cNvSpPr txBox="1">
            <a:spLocks noChangeArrowheads="1"/>
          </p:cNvSpPr>
          <p:nvPr/>
        </p:nvSpPr>
        <p:spPr bwMode="auto">
          <a:xfrm>
            <a:off x="2552700" y="1828800"/>
            <a:ext cx="4038600" cy="70167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000">
                <a:solidFill>
                  <a:srgbClr val="FFFF00"/>
                </a:solidFill>
              </a:rPr>
              <a:t>Dinasti Yunani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3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7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6" name="Rectangle 4"/>
          <p:cNvSpPr>
            <a:spLocks noGrp="1" noChangeArrowheads="1"/>
          </p:cNvSpPr>
          <p:nvPr>
            <p:ph type="title"/>
          </p:nvPr>
        </p:nvSpPr>
        <p:spPr>
          <a:xfrm>
            <a:off x="5029200" y="609600"/>
            <a:ext cx="3810000" cy="1143000"/>
          </a:xfrm>
        </p:spPr>
        <p:txBody>
          <a:bodyPr/>
          <a:lstStyle/>
          <a:p>
            <a:r>
              <a:rPr lang="en-US" sz="4000"/>
              <a:t>Kota-kota Yunani di Palestina</a:t>
            </a:r>
          </a:p>
        </p:txBody>
      </p:sp>
      <p:pic>
        <p:nvPicPr>
          <p:cNvPr id="120837" name="Picture 5" descr="Hasmonean Jokes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68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>
          <a:xfrm>
            <a:off x="6324600" y="609600"/>
            <a:ext cx="2819400" cy="2743200"/>
          </a:xfrm>
        </p:spPr>
        <p:txBody>
          <a:bodyPr/>
          <a:lstStyle/>
          <a:p>
            <a:r>
              <a:rPr lang="en-US" sz="4000"/>
              <a:t>Batas-batas Perjanjian Baru di Israel</a:t>
            </a:r>
          </a:p>
        </p:txBody>
      </p:sp>
      <p:pic>
        <p:nvPicPr>
          <p:cNvPr id="114692" name="Picture 4" descr="19 NT Politic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31"/>
          <a:stretch>
            <a:fillRect/>
          </a:stretch>
        </p:blipFill>
        <p:spPr bwMode="auto">
          <a:xfrm>
            <a:off x="0" y="-71438"/>
            <a:ext cx="6292850" cy="7005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100" name="Picture 4" descr="Jerusalem Phoneboo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0" y="-1154113"/>
            <a:ext cx="5753100" cy="916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2101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43000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b="1">
                <a:solidFill>
                  <a:schemeClr val="bg2"/>
                </a:solidFill>
              </a:rPr>
              <a:t>Keragaman budaya saat ini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 descr="Jerash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3" t="3859" b="45447"/>
          <a:stretch>
            <a:fillRect/>
          </a:stretch>
        </p:blipFill>
        <p:spPr>
          <a:xfrm>
            <a:off x="0" y="-381000"/>
            <a:ext cx="9296400" cy="7239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5781" name="Rectangle 5"/>
          <p:cNvSpPr>
            <a:spLocks noGrp="1" noChangeArrowheads="1"/>
          </p:cNvSpPr>
          <p:nvPr>
            <p:ph type="title"/>
          </p:nvPr>
        </p:nvSpPr>
        <p:spPr>
          <a:xfrm>
            <a:off x="6553200" y="-76200"/>
            <a:ext cx="2286000" cy="1981200"/>
          </a:xfrm>
        </p:spPr>
        <p:txBody>
          <a:bodyPr/>
          <a:lstStyle/>
          <a:p>
            <a:r>
              <a:rPr lang="en-US" sz="4000">
                <a:solidFill>
                  <a:schemeClr val="tx1"/>
                </a:solidFill>
              </a:rPr>
              <a:t>Jerash </a:t>
            </a:r>
            <a:br>
              <a:rPr lang="en-US" sz="4000">
                <a:solidFill>
                  <a:schemeClr val="tx1"/>
                </a:solidFill>
              </a:rPr>
            </a:br>
            <a:r>
              <a:rPr lang="en-US" sz="4000">
                <a:solidFill>
                  <a:schemeClr val="tx1"/>
                </a:solidFill>
              </a:rPr>
              <a:t>dari Decapolis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6" name="Picture 4" descr="Jerash0001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" b="45447"/>
          <a:stretch>
            <a:fillRect/>
          </a:stretch>
        </p:blipFill>
        <p:spPr>
          <a:xfrm>
            <a:off x="0" y="-242888"/>
            <a:ext cx="9144000" cy="760095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79877" name="Rectangle 5"/>
          <p:cNvSpPr>
            <a:spLocks noGrp="1" noChangeArrowheads="1"/>
          </p:cNvSpPr>
          <p:nvPr>
            <p:ph type="title"/>
          </p:nvPr>
        </p:nvSpPr>
        <p:spPr>
          <a:xfrm>
            <a:off x="152400" y="-228600"/>
            <a:ext cx="5715000" cy="1066800"/>
          </a:xfrm>
        </p:spPr>
        <p:txBody>
          <a:bodyPr/>
          <a:lstStyle/>
          <a:p>
            <a:r>
              <a:rPr lang="en-US" sz="4000">
                <a:solidFill>
                  <a:schemeClr val="tx1"/>
                </a:solidFill>
              </a:rPr>
              <a:t>Jerash di hari kejayaannya</a:t>
            </a:r>
          </a:p>
        </p:txBody>
      </p:sp>
    </p:spTree>
  </p:cSld>
  <p:clrMapOvr>
    <a:masterClrMapping/>
  </p:clrMapOvr>
  <p:transition xmlns:p14="http://schemas.microsoft.com/office/powerpoint/2010/main" spd="slow">
    <p:randomBa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5" name="Rectangle 5"/>
          <p:cNvSpPr>
            <a:spLocks noChangeArrowheads="1"/>
          </p:cNvSpPr>
          <p:nvPr/>
        </p:nvSpPr>
        <p:spPr bwMode="auto">
          <a:xfrm>
            <a:off x="0" y="0"/>
            <a:ext cx="9372600" cy="68580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28600"/>
            <a:ext cx="3352800" cy="3124200"/>
          </a:xfrm>
        </p:spPr>
        <p:txBody>
          <a:bodyPr/>
          <a:lstStyle/>
          <a:p>
            <a:r>
              <a:rPr lang="en-US" sz="4000"/>
              <a:t>Yunani bereksperimen  dengan demokrasi</a:t>
            </a:r>
          </a:p>
        </p:txBody>
      </p:sp>
      <p:pic>
        <p:nvPicPr>
          <p:cNvPr id="107524" name="Picture 4" descr="Weiner D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-36513"/>
            <a:ext cx="5924550" cy="693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526" name="Rectangle 6"/>
          <p:cNvSpPr>
            <a:spLocks noChangeArrowheads="1"/>
          </p:cNvSpPr>
          <p:nvPr/>
        </p:nvSpPr>
        <p:spPr bwMode="auto">
          <a:xfrm>
            <a:off x="6400800" y="4419600"/>
            <a:ext cx="3124200" cy="2514600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7" name="Rectangle 7"/>
          <p:cNvSpPr>
            <a:spLocks noChangeArrowheads="1"/>
          </p:cNvSpPr>
          <p:nvPr/>
        </p:nvSpPr>
        <p:spPr bwMode="auto">
          <a:xfrm>
            <a:off x="3352800" y="4495800"/>
            <a:ext cx="3124200" cy="2514600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8" name="Rectangle 8"/>
          <p:cNvSpPr>
            <a:spLocks noChangeArrowheads="1"/>
          </p:cNvSpPr>
          <p:nvPr/>
        </p:nvSpPr>
        <p:spPr bwMode="auto">
          <a:xfrm>
            <a:off x="6383338" y="2251075"/>
            <a:ext cx="3124200" cy="2514600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9" name="Rectangle 9"/>
          <p:cNvSpPr>
            <a:spLocks noChangeArrowheads="1"/>
          </p:cNvSpPr>
          <p:nvPr/>
        </p:nvSpPr>
        <p:spPr bwMode="auto">
          <a:xfrm>
            <a:off x="3429000" y="2327275"/>
            <a:ext cx="3124200" cy="2514600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0" name="Rectangle 10"/>
          <p:cNvSpPr>
            <a:spLocks noChangeArrowheads="1"/>
          </p:cNvSpPr>
          <p:nvPr/>
        </p:nvSpPr>
        <p:spPr bwMode="auto">
          <a:xfrm>
            <a:off x="6324600" y="-228600"/>
            <a:ext cx="3124200" cy="2514600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1" name="Rectangle 11"/>
          <p:cNvSpPr>
            <a:spLocks noChangeArrowheads="1"/>
          </p:cNvSpPr>
          <p:nvPr/>
        </p:nvSpPr>
        <p:spPr bwMode="auto">
          <a:xfrm>
            <a:off x="3352800" y="-17463"/>
            <a:ext cx="3124200" cy="2514601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75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075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075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75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075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075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26" grpId="0" animBg="1"/>
      <p:bldP spid="107527" grpId="0" animBg="1"/>
      <p:bldP spid="107528" grpId="0" animBg="1"/>
      <p:bldP spid="107529" grpId="0" animBg="1"/>
      <p:bldP spid="107530" grpId="0" animBg="1"/>
      <p:bldP spid="10753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6175"/>
            <a:ext cx="9144000" cy="5788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9" name="Text Box 5"/>
          <p:cNvSpPr txBox="1">
            <a:spLocks noChangeArrowheads="1"/>
          </p:cNvSpPr>
          <p:nvPr/>
        </p:nvSpPr>
        <p:spPr bwMode="auto">
          <a:xfrm>
            <a:off x="8655050" y="152400"/>
            <a:ext cx="3365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/>
              <a:t>5</a:t>
            </a:r>
          </a:p>
        </p:txBody>
      </p:sp>
      <p:sp>
        <p:nvSpPr>
          <p:cNvPr id="21511" name="Rectangle 7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0"/>
            <a:ext cx="7772400" cy="1143000"/>
          </a:xfrm>
        </p:spPr>
        <p:txBody>
          <a:bodyPr/>
          <a:lstStyle/>
          <a:p>
            <a:pPr algn="ctr"/>
            <a:r>
              <a:rPr lang="en-US" altLang="zh-CN" sz="3600" b="1">
                <a:solidFill>
                  <a:schemeClr val="tx1"/>
                </a:solidFill>
                <a:ea typeface="宋体" charset="0"/>
                <a:cs typeface="宋体" charset="0"/>
              </a:rPr>
              <a:t>Setiap Lokasi Geografis di Kisah Para Rasul / Surat-surat Paulus ( Kuis #2)</a:t>
            </a:r>
            <a:endParaRPr lang="en-US" sz="3600" b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76200"/>
            <a:ext cx="8229600" cy="990600"/>
          </a:xfrm>
        </p:spPr>
        <p:txBody>
          <a:bodyPr/>
          <a:lstStyle/>
          <a:p>
            <a:r>
              <a:rPr lang="en-US"/>
              <a:t>Ptolemies &amp; Seleucids Over Israel</a:t>
            </a:r>
          </a:p>
        </p:txBody>
      </p:sp>
      <p:sp>
        <p:nvSpPr>
          <p:cNvPr id="124931" name="Oval 3"/>
          <p:cNvSpPr>
            <a:spLocks noChangeArrowheads="1"/>
          </p:cNvSpPr>
          <p:nvPr/>
        </p:nvSpPr>
        <p:spPr bwMode="auto">
          <a:xfrm>
            <a:off x="1905000" y="3962400"/>
            <a:ext cx="838200" cy="914400"/>
          </a:xfrm>
          <a:prstGeom prst="ellipse">
            <a:avLst/>
          </a:prstGeom>
          <a:noFill/>
          <a:ln w="57150" cap="sq">
            <a:solidFill>
              <a:srgbClr val="BA1236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4932" name="Text Box 4"/>
          <p:cNvSpPr txBox="1">
            <a:spLocks noChangeArrowheads="1"/>
          </p:cNvSpPr>
          <p:nvPr/>
        </p:nvSpPr>
        <p:spPr bwMode="auto">
          <a:xfrm>
            <a:off x="8458200" y="762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63</a:t>
            </a:r>
          </a:p>
        </p:txBody>
      </p:sp>
      <p:grpSp>
        <p:nvGrpSpPr>
          <p:cNvPr id="124933" name="Group 5"/>
          <p:cNvGrpSpPr>
            <a:grpSpLocks/>
          </p:cNvGrpSpPr>
          <p:nvPr/>
        </p:nvGrpSpPr>
        <p:grpSpPr bwMode="auto">
          <a:xfrm>
            <a:off x="0" y="2590800"/>
            <a:ext cx="9144000" cy="4419600"/>
            <a:chOff x="0" y="1152"/>
            <a:chExt cx="5580" cy="2743"/>
          </a:xfrm>
        </p:grpSpPr>
        <p:pic>
          <p:nvPicPr>
            <p:cNvPr id="124934" name="Picture 6" descr="33 Gree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52"/>
              <a:ext cx="5580" cy="27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24935" name="Picture 7" descr="33 Greek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93"/>
            <a:stretch>
              <a:fillRect/>
            </a:stretch>
          </p:blipFill>
          <p:spPr bwMode="auto">
            <a:xfrm>
              <a:off x="4080" y="1152"/>
              <a:ext cx="1440" cy="2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4936" name="Text Box 8"/>
          <p:cNvSpPr txBox="1">
            <a:spLocks noChangeArrowheads="1"/>
          </p:cNvSpPr>
          <p:nvPr/>
        </p:nvSpPr>
        <p:spPr bwMode="auto">
          <a:xfrm>
            <a:off x="457200" y="4876800"/>
            <a:ext cx="16065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bg2"/>
                </a:solidFill>
              </a:rPr>
              <a:t>Ptolemy</a:t>
            </a:r>
          </a:p>
        </p:txBody>
      </p:sp>
      <p:sp>
        <p:nvSpPr>
          <p:cNvPr id="124937" name="Text Box 9"/>
          <p:cNvSpPr txBox="1">
            <a:spLocks noChangeArrowheads="1"/>
          </p:cNvSpPr>
          <p:nvPr/>
        </p:nvSpPr>
        <p:spPr bwMode="auto">
          <a:xfrm>
            <a:off x="2514600" y="4068763"/>
            <a:ext cx="1674813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bg2"/>
                </a:solidFill>
              </a:rPr>
              <a:t>Seleucus</a:t>
            </a:r>
          </a:p>
        </p:txBody>
      </p:sp>
      <p:pic>
        <p:nvPicPr>
          <p:cNvPr id="124943" name="Picture 15" descr="j0234323"/>
          <p:cNvPicPr>
            <a:picLocks noChangeAspect="1" noChangeArrowheads="1"/>
          </p:cNvPicPr>
          <p:nvPr/>
        </p:nvPicPr>
        <p:blipFill>
          <a:blip r:embed="rId4">
            <a:lum bright="-4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532446">
            <a:off x="2286000" y="1143000"/>
            <a:ext cx="2954338" cy="295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49" name="Picture 21" descr="j0280647"/>
          <p:cNvPicPr>
            <a:picLocks noChangeAspect="1" noChangeArrowheads="1"/>
          </p:cNvPicPr>
          <p:nvPr/>
        </p:nvPicPr>
        <p:blipFill>
          <a:blip r:embed="rId5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0763"/>
            <a:ext cx="3124200" cy="2484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941" name="Rectangle 13"/>
          <p:cNvSpPr>
            <a:spLocks noChangeArrowheads="1"/>
          </p:cNvSpPr>
          <p:nvPr/>
        </p:nvSpPr>
        <p:spPr bwMode="auto">
          <a:xfrm>
            <a:off x="3657600" y="1219200"/>
            <a:ext cx="609600" cy="33528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r>
              <a:rPr lang="en-US" sz="4400"/>
              <a:t>P</a:t>
            </a:r>
            <a:br>
              <a:rPr lang="en-US" sz="4400"/>
            </a:br>
            <a:r>
              <a:rPr lang="en-US" sz="4400"/>
              <a:t>e</a:t>
            </a:r>
            <a:br>
              <a:rPr lang="en-US" sz="4400"/>
            </a:br>
            <a:r>
              <a:rPr lang="en-US" sz="4400"/>
              <a:t>d</a:t>
            </a:r>
            <a:br>
              <a:rPr lang="en-US" sz="4400"/>
            </a:br>
            <a:r>
              <a:rPr lang="en-US" sz="4400"/>
              <a:t>a</a:t>
            </a:r>
            <a:br>
              <a:rPr lang="en-US" sz="4400"/>
            </a:br>
            <a:r>
              <a:rPr lang="en-US" sz="4400"/>
              <a:t>n</a:t>
            </a:r>
            <a:br>
              <a:rPr lang="en-US" sz="4400"/>
            </a:br>
            <a:r>
              <a:rPr lang="en-US" sz="4400"/>
              <a:t>g</a:t>
            </a:r>
          </a:p>
        </p:txBody>
      </p:sp>
      <p:sp>
        <p:nvSpPr>
          <p:cNvPr id="124940" name="Rectangle 12"/>
          <p:cNvSpPr>
            <a:spLocks noChangeArrowheads="1"/>
          </p:cNvSpPr>
          <p:nvPr/>
        </p:nvSpPr>
        <p:spPr bwMode="auto">
          <a:xfrm>
            <a:off x="609600" y="1295400"/>
            <a:ext cx="609600" cy="304800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/>
          <a:p>
            <a:r>
              <a:rPr lang="en-US" sz="4400"/>
              <a:t>D</a:t>
            </a:r>
            <a:br>
              <a:rPr lang="en-US" sz="4400"/>
            </a:br>
            <a:r>
              <a:rPr lang="en-US" sz="4400"/>
              <a:t>a</a:t>
            </a:r>
            <a:br>
              <a:rPr lang="en-US" sz="4400"/>
            </a:br>
            <a:r>
              <a:rPr lang="en-US" sz="4400"/>
              <a:t>ma</a:t>
            </a:r>
            <a:br>
              <a:rPr lang="en-US" sz="4400"/>
            </a:br>
            <a:r>
              <a:rPr lang="en-US" sz="4400"/>
              <a:t>i</a:t>
            </a:r>
          </a:p>
        </p:txBody>
      </p:sp>
      <p:sp>
        <p:nvSpPr>
          <p:cNvPr id="124952" name="Text Box 24"/>
          <p:cNvSpPr txBox="1">
            <a:spLocks noChangeArrowheads="1"/>
          </p:cNvSpPr>
          <p:nvPr/>
        </p:nvSpPr>
        <p:spPr bwMode="auto">
          <a:xfrm>
            <a:off x="3124200" y="2590800"/>
            <a:ext cx="2819400" cy="579438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tx2"/>
                </a:solidFill>
              </a:rPr>
              <a:t>Dinasti Yunani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1249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1249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124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24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4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4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4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4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4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4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49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49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animBg="1"/>
      <p:bldP spid="124941" grpId="0"/>
      <p:bldP spid="12494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4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315200" cy="1143000"/>
          </a:xfrm>
        </p:spPr>
        <p:txBody>
          <a:bodyPr/>
          <a:lstStyle/>
          <a:p>
            <a:pPr algn="ctr"/>
            <a:r>
              <a:rPr lang="en-US"/>
              <a:t>Arti Dinasti Yunani</a:t>
            </a:r>
          </a:p>
        </p:txBody>
      </p:sp>
      <p:sp>
        <p:nvSpPr>
          <p:cNvPr id="122885" name="Rectangle 5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946275"/>
            <a:ext cx="4343400" cy="4114800"/>
          </a:xfrm>
        </p:spPr>
        <p:txBody>
          <a:bodyPr/>
          <a:lstStyle/>
          <a:p>
            <a:r>
              <a:rPr lang="en-US" sz="3200"/>
              <a:t>Kebebasan beragama</a:t>
            </a:r>
          </a:p>
          <a:p>
            <a:r>
              <a:rPr lang="en-US" sz="3200"/>
              <a:t>Kebangkitan Sanhedrin</a:t>
            </a:r>
          </a:p>
          <a:p>
            <a:r>
              <a:rPr lang="en-US" sz="3200"/>
              <a:t>Helenisasi</a:t>
            </a:r>
          </a:p>
          <a:p>
            <a:r>
              <a:rPr lang="en-US" sz="3200"/>
              <a:t>Migrasi Alexandria</a:t>
            </a:r>
          </a:p>
          <a:p>
            <a:r>
              <a:rPr lang="en-US" sz="3200"/>
              <a:t>Bahasa Yunani/LXX</a:t>
            </a:r>
          </a:p>
        </p:txBody>
      </p:sp>
      <p:sp>
        <p:nvSpPr>
          <p:cNvPr id="122887" name="Text Box 7"/>
          <p:cNvSpPr txBox="1">
            <a:spLocks noChangeArrowheads="1"/>
          </p:cNvSpPr>
          <p:nvPr/>
        </p:nvSpPr>
        <p:spPr bwMode="auto">
          <a:xfrm>
            <a:off x="76200" y="1066800"/>
            <a:ext cx="4056063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/>
              <a:t>Ptolemaic (301-198)</a:t>
            </a:r>
          </a:p>
        </p:txBody>
      </p:sp>
      <p:sp>
        <p:nvSpPr>
          <p:cNvPr id="122888" name="Rectangle 8"/>
          <p:cNvSpPr>
            <a:spLocks noChangeArrowheads="1"/>
          </p:cNvSpPr>
          <p:nvPr/>
        </p:nvSpPr>
        <p:spPr bwMode="auto">
          <a:xfrm>
            <a:off x="5053013" y="1825625"/>
            <a:ext cx="3810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2889" name="Text Box 9"/>
          <p:cNvSpPr txBox="1">
            <a:spLocks noChangeArrowheads="1"/>
          </p:cNvSpPr>
          <p:nvPr/>
        </p:nvSpPr>
        <p:spPr bwMode="auto">
          <a:xfrm>
            <a:off x="4595813" y="1066800"/>
            <a:ext cx="375285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/>
              <a:t>Seleucid (198-143)</a:t>
            </a:r>
          </a:p>
        </p:txBody>
      </p:sp>
      <p:sp>
        <p:nvSpPr>
          <p:cNvPr id="122890" name="Rectangle 10"/>
          <p:cNvSpPr>
            <a:spLocks noChangeArrowheads="1"/>
          </p:cNvSpPr>
          <p:nvPr/>
        </p:nvSpPr>
        <p:spPr bwMode="auto">
          <a:xfrm>
            <a:off x="5105400" y="1946275"/>
            <a:ext cx="3810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2891" name="Rectangle 11"/>
          <p:cNvSpPr>
            <a:spLocks noChangeArrowheads="1"/>
          </p:cNvSpPr>
          <p:nvPr/>
        </p:nvSpPr>
        <p:spPr bwMode="auto">
          <a:xfrm>
            <a:off x="4572000" y="1946275"/>
            <a:ext cx="4343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Kependetaan tinggi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Kebangkitan Hasidim</a:t>
            </a:r>
          </a:p>
        </p:txBody>
      </p:sp>
      <p:sp>
        <p:nvSpPr>
          <p:cNvPr id="122892" name="Text Box 12"/>
          <p:cNvSpPr txBox="1">
            <a:spLocks noChangeArrowheads="1"/>
          </p:cNvSpPr>
          <p:nvPr/>
        </p:nvSpPr>
        <p:spPr bwMode="auto">
          <a:xfrm>
            <a:off x="7467600" y="762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62, 65, 95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8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28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28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28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28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28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28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28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28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2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2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2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28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2" name="9EBA75BA.WAV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038600"/>
            <a:ext cx="244475" cy="244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5" name="Rectangle 5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3276600" cy="762000"/>
          </a:xfrm>
        </p:spPr>
        <p:txBody>
          <a:bodyPr/>
          <a:lstStyle/>
          <a:p>
            <a:r>
              <a:rPr lang="en-US"/>
              <a:t>Antiochus IV</a:t>
            </a:r>
          </a:p>
        </p:txBody>
      </p:sp>
      <p:pic>
        <p:nvPicPr>
          <p:cNvPr id="81924" name="Picture 4" descr="Ntiochus IV"/>
          <p:cNvPicPr>
            <a:picLocks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" y="914400"/>
            <a:ext cx="305593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1927" name="Text Box 7"/>
          <p:cNvSpPr txBox="1">
            <a:spLocks noChangeArrowheads="1"/>
          </p:cNvSpPr>
          <p:nvPr/>
        </p:nvSpPr>
        <p:spPr bwMode="auto">
          <a:xfrm>
            <a:off x="3200400" y="533400"/>
            <a:ext cx="5943600" cy="447357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/>
              <a:t>Daniel 11:29-30  </a:t>
            </a:r>
            <a:r>
              <a:rPr lang="ja-JP" altLang="en-US" b="1">
                <a:latin typeface="Arial"/>
              </a:rPr>
              <a:t>“</a:t>
            </a:r>
            <a:r>
              <a:rPr lang="en-US" b="1"/>
              <a:t>Pada masa yang ditetapkan ia akan memasuki pulau negeri Selatan, tetapi kali yang kedua ini tidak akan sama dengan yang pertama, karena akan datang kapal-kapal orang Kitim melawan dia, sehingga hilanglah keberaniannya. Lalu pulanglah ia dengan hati mendendam terhadap Perjanjian Kudus dan ia akan bertindak : setelah pulang kembali , ia akan menunjukkan perhatiannya kepada mereka yang meninggalkan Perjanjian Kudus.</a:t>
            </a:r>
            <a:r>
              <a:rPr lang="ja-JP" altLang="en-US" b="1">
                <a:latin typeface="Arial"/>
              </a:rPr>
              <a:t>”</a:t>
            </a:r>
            <a:endParaRPr lang="en-US" b="1"/>
          </a:p>
        </p:txBody>
      </p:sp>
      <p:pic>
        <p:nvPicPr>
          <p:cNvPr id="81928" name="Picture 8" descr="34 Roma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38" t="51143"/>
          <a:stretch>
            <a:fillRect/>
          </a:stretch>
        </p:blipFill>
        <p:spPr bwMode="auto">
          <a:xfrm>
            <a:off x="2819400" y="3970338"/>
            <a:ext cx="6324600" cy="288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0" name="Picture 10" descr="j021577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663" y="3762375"/>
            <a:ext cx="2649537" cy="164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34" name="AutoShape 14"/>
          <p:cNvSpPr>
            <a:spLocks noChangeArrowheads="1"/>
          </p:cNvSpPr>
          <p:nvPr/>
        </p:nvSpPr>
        <p:spPr bwMode="auto">
          <a:xfrm>
            <a:off x="5638800" y="5486400"/>
            <a:ext cx="1066800" cy="381000"/>
          </a:xfrm>
          <a:prstGeom prst="curvedUpArrow">
            <a:avLst>
              <a:gd name="adj1" fmla="val 56000"/>
              <a:gd name="adj2" fmla="val 112000"/>
              <a:gd name="adj3" fmla="val 33333"/>
            </a:avLst>
          </a:prstGeom>
          <a:solidFill>
            <a:srgbClr val="BA1236"/>
          </a:solidFill>
          <a:ln w="12700" cap="sq">
            <a:solidFill>
              <a:srgbClr val="BA1236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1935" name="Text Box 15"/>
          <p:cNvSpPr txBox="1">
            <a:spLocks noChangeArrowheads="1"/>
          </p:cNvSpPr>
          <p:nvPr/>
        </p:nvSpPr>
        <p:spPr bwMode="auto">
          <a:xfrm>
            <a:off x="8458200" y="762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65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19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 Roll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1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19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670" fill="hold"/>
                                        <p:tgtEl>
                                          <p:spTgt spid="819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32"/>
                  </p:tgtEl>
                </p:cond>
              </p:nextCondLst>
            </p:seq>
            <p:audio>
              <p:cMediaNode>
                <p:cTn id="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932"/>
                </p:tgtEl>
              </p:cMediaNode>
            </p:audio>
          </p:childTnLst>
        </p:cTn>
      </p:par>
    </p:tnLst>
    <p:bldLst>
      <p:bldP spid="8193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3581400" cy="1905000"/>
          </a:xfrm>
        </p:spPr>
        <p:txBody>
          <a:bodyPr/>
          <a:lstStyle/>
          <a:p>
            <a:r>
              <a:rPr lang="en-US"/>
              <a:t>Helenisasi </a:t>
            </a:r>
            <a:br>
              <a:rPr lang="en-US"/>
            </a:br>
            <a:r>
              <a:rPr lang="en-US"/>
              <a:t>Yerusalem</a:t>
            </a:r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174875"/>
            <a:ext cx="3657600" cy="796925"/>
          </a:xfrm>
        </p:spPr>
        <p:txBody>
          <a:bodyPr/>
          <a:lstStyle/>
          <a:p>
            <a:r>
              <a:rPr lang="en-US"/>
              <a:t>Dec 167- Dec 164</a:t>
            </a:r>
          </a:p>
        </p:txBody>
      </p:sp>
      <p:pic>
        <p:nvPicPr>
          <p:cNvPr id="126980" name="Picture 4" descr="42 Jer O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963" y="-76200"/>
            <a:ext cx="4948237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1" name="Picture 5" descr="j0288956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98120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982" name="Text Box 6"/>
          <p:cNvSpPr txBox="1">
            <a:spLocks noChangeArrowheads="1"/>
          </p:cNvSpPr>
          <p:nvPr/>
        </p:nvSpPr>
        <p:spPr bwMode="auto">
          <a:xfrm>
            <a:off x="8458200" y="762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2"/>
                </a:solidFill>
              </a:rPr>
              <a:t>65</a:t>
            </a:r>
          </a:p>
        </p:txBody>
      </p:sp>
      <p:sp>
        <p:nvSpPr>
          <p:cNvPr id="126983" name="Text Box 7"/>
          <p:cNvSpPr txBox="1">
            <a:spLocks noChangeArrowheads="1"/>
          </p:cNvSpPr>
          <p:nvPr/>
        </p:nvSpPr>
        <p:spPr bwMode="auto">
          <a:xfrm>
            <a:off x="4800600" y="6035675"/>
            <a:ext cx="2819400" cy="822325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chemeClr val="tx2"/>
                </a:solidFill>
              </a:rPr>
              <a:t>Perjanjian Lama - Yerusalem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26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6979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315200" cy="1143000"/>
          </a:xfrm>
        </p:spPr>
        <p:txBody>
          <a:bodyPr/>
          <a:lstStyle/>
          <a:p>
            <a:pPr algn="ctr"/>
            <a:r>
              <a:rPr lang="en-US"/>
              <a:t>Arti Masa Yunani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946275"/>
            <a:ext cx="4343400" cy="4114800"/>
          </a:xfrm>
        </p:spPr>
        <p:txBody>
          <a:bodyPr/>
          <a:lstStyle/>
          <a:p>
            <a:r>
              <a:rPr lang="en-US" sz="3200"/>
              <a:t>Kebebasan beragama</a:t>
            </a:r>
          </a:p>
          <a:p>
            <a:r>
              <a:rPr lang="en-US" sz="3200"/>
              <a:t>Kebangkitan Sanhedrin</a:t>
            </a:r>
          </a:p>
          <a:p>
            <a:r>
              <a:rPr lang="en-US" sz="3200"/>
              <a:t>Helenisasi</a:t>
            </a:r>
          </a:p>
          <a:p>
            <a:r>
              <a:rPr lang="en-US" sz="3200"/>
              <a:t>Migrasi alexandria</a:t>
            </a:r>
          </a:p>
          <a:p>
            <a:r>
              <a:rPr lang="en-US" sz="3200"/>
              <a:t>Bahasa Yunani/LXX</a:t>
            </a:r>
          </a:p>
        </p:txBody>
      </p:sp>
      <p:sp>
        <p:nvSpPr>
          <p:cNvPr id="125956" name="Text Box 4"/>
          <p:cNvSpPr txBox="1">
            <a:spLocks noChangeArrowheads="1"/>
          </p:cNvSpPr>
          <p:nvPr/>
        </p:nvSpPr>
        <p:spPr bwMode="auto">
          <a:xfrm>
            <a:off x="76200" y="1066800"/>
            <a:ext cx="4056063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/>
              <a:t>Ptolemaic (301-198)</a:t>
            </a:r>
          </a:p>
        </p:txBody>
      </p:sp>
      <p:sp>
        <p:nvSpPr>
          <p:cNvPr id="125957" name="Rectangle 5"/>
          <p:cNvSpPr>
            <a:spLocks noChangeArrowheads="1"/>
          </p:cNvSpPr>
          <p:nvPr/>
        </p:nvSpPr>
        <p:spPr bwMode="auto">
          <a:xfrm>
            <a:off x="5053013" y="1825625"/>
            <a:ext cx="3810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5958" name="Text Box 6"/>
          <p:cNvSpPr txBox="1">
            <a:spLocks noChangeArrowheads="1"/>
          </p:cNvSpPr>
          <p:nvPr/>
        </p:nvSpPr>
        <p:spPr bwMode="auto">
          <a:xfrm>
            <a:off x="4595813" y="1066800"/>
            <a:ext cx="375285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/>
              <a:t>Seleucid (198-143)</a:t>
            </a:r>
          </a:p>
        </p:txBody>
      </p:sp>
      <p:sp>
        <p:nvSpPr>
          <p:cNvPr id="125959" name="Rectangle 7"/>
          <p:cNvSpPr>
            <a:spLocks noChangeArrowheads="1"/>
          </p:cNvSpPr>
          <p:nvPr/>
        </p:nvSpPr>
        <p:spPr bwMode="auto">
          <a:xfrm>
            <a:off x="5105400" y="1946275"/>
            <a:ext cx="3810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5960" name="Rectangle 8"/>
          <p:cNvSpPr>
            <a:spLocks noChangeArrowheads="1"/>
          </p:cNvSpPr>
          <p:nvPr/>
        </p:nvSpPr>
        <p:spPr bwMode="auto">
          <a:xfrm>
            <a:off x="4572000" y="1946275"/>
            <a:ext cx="4343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Kependetaan tinggi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Kebangkitan Hasidim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Penajisan kuil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Revolusi Makabe</a:t>
            </a:r>
          </a:p>
        </p:txBody>
      </p:sp>
      <p:sp>
        <p:nvSpPr>
          <p:cNvPr id="125961" name="Text Box 9"/>
          <p:cNvSpPr txBox="1">
            <a:spLocks noChangeArrowheads="1"/>
          </p:cNvSpPr>
          <p:nvPr/>
        </p:nvSpPr>
        <p:spPr bwMode="auto">
          <a:xfrm>
            <a:off x="7467600" y="762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62, 65, 95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9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9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9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9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172200" y="152400"/>
            <a:ext cx="2590800" cy="1981200"/>
          </a:xfrm>
        </p:spPr>
        <p:txBody>
          <a:bodyPr/>
          <a:lstStyle/>
          <a:p>
            <a:r>
              <a:rPr lang="en-US" sz="4000"/>
              <a:t>Revolusi Makabe Awal</a:t>
            </a:r>
          </a:p>
        </p:txBody>
      </p:sp>
      <p:pic>
        <p:nvPicPr>
          <p:cNvPr id="100356" name="Picture 4" descr="Maccabean Revol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0"/>
          <a:stretch>
            <a:fillRect/>
          </a:stretch>
        </p:blipFill>
        <p:spPr bwMode="auto">
          <a:xfrm>
            <a:off x="0" y="0"/>
            <a:ext cx="61928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357" name="Picture 5" descr="Weiner Dog0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0960">
            <a:off x="5715000" y="4340225"/>
            <a:ext cx="3505200" cy="244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359" name="AutoShape 7"/>
          <p:cNvSpPr>
            <a:spLocks noChangeArrowheads="1"/>
          </p:cNvSpPr>
          <p:nvPr/>
        </p:nvSpPr>
        <p:spPr bwMode="auto">
          <a:xfrm>
            <a:off x="0" y="2895600"/>
            <a:ext cx="1981200" cy="1981200"/>
          </a:xfrm>
          <a:prstGeom prst="wedgeRectCallout">
            <a:avLst>
              <a:gd name="adj1" fmla="val 79648"/>
              <a:gd name="adj2" fmla="val 39421"/>
            </a:avLst>
          </a:prstGeom>
          <a:solidFill>
            <a:schemeClr val="bg2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/>
              <a:t>Matatias Membunuh kaum Yahudi dan bangsanya</a:t>
            </a:r>
          </a:p>
        </p:txBody>
      </p:sp>
      <p:sp>
        <p:nvSpPr>
          <p:cNvPr id="100360" name="AutoShape 8"/>
          <p:cNvSpPr>
            <a:spLocks noChangeArrowheads="1"/>
          </p:cNvSpPr>
          <p:nvPr/>
        </p:nvSpPr>
        <p:spPr bwMode="auto">
          <a:xfrm>
            <a:off x="2057400" y="2362200"/>
            <a:ext cx="2667000" cy="1295400"/>
          </a:xfrm>
          <a:prstGeom prst="wedgeRectCallout">
            <a:avLst>
              <a:gd name="adj1" fmla="val 50597"/>
              <a:gd name="adj2" fmla="val 81616"/>
            </a:avLst>
          </a:prstGeom>
          <a:solidFill>
            <a:schemeClr val="bg2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/>
              <a:t>Matatias &amp; anak-anak laki-lakinya pergi ke bukit-bukit</a:t>
            </a:r>
          </a:p>
        </p:txBody>
      </p:sp>
      <p:sp>
        <p:nvSpPr>
          <p:cNvPr id="100361" name="AutoShape 9"/>
          <p:cNvSpPr>
            <a:spLocks noChangeArrowheads="1"/>
          </p:cNvSpPr>
          <p:nvPr/>
        </p:nvSpPr>
        <p:spPr bwMode="auto">
          <a:xfrm>
            <a:off x="2438400" y="914400"/>
            <a:ext cx="2133600" cy="1219200"/>
          </a:xfrm>
          <a:prstGeom prst="wedgeRectCallout">
            <a:avLst>
              <a:gd name="adj1" fmla="val 75745"/>
              <a:gd name="adj2" fmla="val 102343"/>
            </a:avLst>
          </a:prstGeom>
          <a:solidFill>
            <a:schemeClr val="bg2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/>
              <a:t>Yehuda</a:t>
            </a:r>
          </a:p>
          <a:p>
            <a:r>
              <a:rPr lang="en-US"/>
              <a:t>Mengalahkan Apolonius </a:t>
            </a:r>
          </a:p>
        </p:txBody>
      </p:sp>
      <p:sp>
        <p:nvSpPr>
          <p:cNvPr id="100362" name="AutoShape 10"/>
          <p:cNvSpPr>
            <a:spLocks noChangeArrowheads="1"/>
          </p:cNvSpPr>
          <p:nvPr/>
        </p:nvSpPr>
        <p:spPr bwMode="auto">
          <a:xfrm>
            <a:off x="1295400" y="5638800"/>
            <a:ext cx="1981200" cy="1219200"/>
          </a:xfrm>
          <a:prstGeom prst="wedgeRectCallout">
            <a:avLst>
              <a:gd name="adj1" fmla="val 71954"/>
              <a:gd name="adj2" fmla="val -65495"/>
            </a:avLst>
          </a:prstGeom>
          <a:solidFill>
            <a:schemeClr val="bg2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/>
              <a:t>Yehuda</a:t>
            </a:r>
          </a:p>
          <a:p>
            <a:r>
              <a:rPr lang="en-US"/>
              <a:t>Mengalahkan Seron </a:t>
            </a:r>
          </a:p>
        </p:txBody>
      </p:sp>
      <p:sp>
        <p:nvSpPr>
          <p:cNvPr id="100363" name="AutoShape 11"/>
          <p:cNvSpPr>
            <a:spLocks noChangeArrowheads="1"/>
          </p:cNvSpPr>
          <p:nvPr/>
        </p:nvSpPr>
        <p:spPr bwMode="auto">
          <a:xfrm>
            <a:off x="6172200" y="2133600"/>
            <a:ext cx="1981200" cy="1219200"/>
          </a:xfrm>
          <a:prstGeom prst="wedgeRectCallout">
            <a:avLst>
              <a:gd name="adj1" fmla="val -105847"/>
              <a:gd name="adj2" fmla="val 189713"/>
            </a:avLst>
          </a:prstGeom>
          <a:solidFill>
            <a:schemeClr val="bg2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r>
              <a:rPr lang="en-US"/>
              <a:t>Yehuda</a:t>
            </a:r>
          </a:p>
          <a:p>
            <a:r>
              <a:rPr lang="en-US"/>
              <a:t>Mengeroyok</a:t>
            </a:r>
          </a:p>
          <a:p>
            <a:r>
              <a:rPr lang="en-US"/>
              <a:t> Siria</a:t>
            </a:r>
          </a:p>
        </p:txBody>
      </p:sp>
      <p:sp>
        <p:nvSpPr>
          <p:cNvPr id="100364" name="Text Box 12"/>
          <p:cNvSpPr txBox="1">
            <a:spLocks noChangeArrowheads="1"/>
          </p:cNvSpPr>
          <p:nvPr/>
        </p:nvSpPr>
        <p:spPr bwMode="auto">
          <a:xfrm>
            <a:off x="8458200" y="762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66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0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0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0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0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0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359" grpId="0" animBg="1"/>
      <p:bldP spid="100360" grpId="0" animBg="1"/>
      <p:bldP spid="100361" grpId="0" animBg="1"/>
      <p:bldP spid="100362" grpId="0" animBg="1"/>
      <p:bldP spid="10036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7" name="Group 6"/>
          <p:cNvGrpSpPr>
            <a:grpSpLocks/>
          </p:cNvGrpSpPr>
          <p:nvPr/>
        </p:nvGrpSpPr>
        <p:grpSpPr bwMode="auto">
          <a:xfrm>
            <a:off x="0" y="228600"/>
            <a:ext cx="9144000" cy="5595938"/>
            <a:chOff x="-1043" y="-1233"/>
            <a:chExt cx="7619" cy="5766"/>
          </a:xfrm>
        </p:grpSpPr>
        <p:pic>
          <p:nvPicPr>
            <p:cNvPr id="91142" name="Picture 4" descr="Maccabeu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8" y="-213"/>
              <a:ext cx="5028" cy="47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1143" name="Picture 5" descr="Maccabeus000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074" y="-202"/>
              <a:ext cx="4689" cy="26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295400"/>
          </a:xfrm>
          <a:solidFill>
            <a:srgbClr val="FFFF00"/>
          </a:solidFill>
        </p:spPr>
        <p:txBody>
          <a:bodyPr/>
          <a:lstStyle/>
          <a:p>
            <a:pPr algn="ctr" eaLnBrk="1" hangingPunct="1"/>
            <a:r>
              <a:rPr lang="en-US" sz="5400" b="1">
                <a:solidFill>
                  <a:srgbClr val="000099"/>
                </a:solidFill>
                <a:latin typeface="Arial" charset="0"/>
                <a:ea typeface="ＭＳ Ｐゴシック" charset="0"/>
              </a:rPr>
              <a:t>The Battle of Beth Horon</a:t>
            </a:r>
          </a:p>
        </p:txBody>
      </p:sp>
      <p:sp>
        <p:nvSpPr>
          <p:cNvPr id="91139" name="Text Box 7"/>
          <p:cNvSpPr txBox="1">
            <a:spLocks noChangeArrowheads="1"/>
          </p:cNvSpPr>
          <p:nvPr/>
        </p:nvSpPr>
        <p:spPr bwMode="auto">
          <a:xfrm>
            <a:off x="0" y="4800600"/>
            <a:ext cx="3216275" cy="1570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3200">
                <a:solidFill>
                  <a:srgbClr val="FFFFFF"/>
                </a:solidFill>
                <a:latin typeface="Arial" charset="0"/>
                <a:cs typeface="Arial" charset="0"/>
              </a:rPr>
              <a:t>A Key Battle of the Maccabean Revolt</a:t>
            </a:r>
          </a:p>
        </p:txBody>
      </p:sp>
      <p:sp>
        <p:nvSpPr>
          <p:cNvPr id="91140" name="AutoShape 8"/>
          <p:cNvSpPr>
            <a:spLocks noChangeArrowheads="1"/>
          </p:cNvSpPr>
          <p:nvPr/>
        </p:nvSpPr>
        <p:spPr bwMode="auto">
          <a:xfrm>
            <a:off x="0" y="2590800"/>
            <a:ext cx="2514600" cy="2286000"/>
          </a:xfrm>
          <a:prstGeom prst="rtTriangl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91141" name="AutoShape 9"/>
          <p:cNvSpPr>
            <a:spLocks noChangeArrowheads="1"/>
          </p:cNvSpPr>
          <p:nvPr/>
        </p:nvSpPr>
        <p:spPr bwMode="auto">
          <a:xfrm flipH="1">
            <a:off x="5334000" y="2438400"/>
            <a:ext cx="3810000" cy="3429000"/>
          </a:xfrm>
          <a:prstGeom prst="rtTriangle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/>
          <a:p>
            <a:endParaRPr lang="en-US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753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0"/>
            <a:ext cx="2971800" cy="2057400"/>
          </a:xfrm>
        </p:spPr>
        <p:txBody>
          <a:bodyPr/>
          <a:lstStyle/>
          <a:p>
            <a:pPr algn="ctr"/>
            <a:r>
              <a:rPr lang="en-US" sz="3600"/>
              <a:t>Makabe (Orang – orang Hasmonia)</a:t>
            </a:r>
          </a:p>
        </p:txBody>
      </p:sp>
      <p:pic>
        <p:nvPicPr>
          <p:cNvPr id="108548" name="Picture 4" descr="Weiner Dog0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" r="3499"/>
          <a:stretch>
            <a:fillRect/>
          </a:stretch>
        </p:blipFill>
        <p:spPr bwMode="auto">
          <a:xfrm>
            <a:off x="2895600" y="0"/>
            <a:ext cx="6248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8549" name="Line 5"/>
          <p:cNvSpPr>
            <a:spLocks noChangeShapeType="1"/>
          </p:cNvSpPr>
          <p:nvPr/>
        </p:nvSpPr>
        <p:spPr bwMode="auto">
          <a:xfrm flipH="1">
            <a:off x="4724400" y="990600"/>
            <a:ext cx="838200" cy="381000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8565" name="Text Box 21"/>
          <p:cNvSpPr txBox="1">
            <a:spLocks noChangeArrowheads="1"/>
          </p:cNvSpPr>
          <p:nvPr/>
        </p:nvSpPr>
        <p:spPr bwMode="auto">
          <a:xfrm>
            <a:off x="8458200" y="762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68</a:t>
            </a:r>
          </a:p>
        </p:txBody>
      </p:sp>
      <p:sp>
        <p:nvSpPr>
          <p:cNvPr id="108566" name="Rectangle 22"/>
          <p:cNvSpPr>
            <a:spLocks noChangeArrowheads="1"/>
          </p:cNvSpPr>
          <p:nvPr/>
        </p:nvSpPr>
        <p:spPr bwMode="auto">
          <a:xfrm>
            <a:off x="228600" y="2667000"/>
            <a:ext cx="25146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/>
            <a:r>
              <a:rPr lang="en-US" sz="3600" i="1"/>
              <a:t>Yahudi berkuasa atas Palestina (143-63 </a:t>
            </a:r>
            <a:r>
              <a:rPr lang="en-US" sz="2800" i="1"/>
              <a:t>BC</a:t>
            </a:r>
            <a:r>
              <a:rPr lang="en-US" sz="3600" i="1"/>
              <a:t>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8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54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800600"/>
            <a:ext cx="3962400" cy="1752600"/>
          </a:xfrm>
        </p:spPr>
        <p:txBody>
          <a:bodyPr/>
          <a:lstStyle/>
          <a:p>
            <a:r>
              <a:rPr lang="en-US"/>
              <a:t>Pelebaran Hasmonia</a:t>
            </a:r>
          </a:p>
        </p:txBody>
      </p:sp>
      <p:pic>
        <p:nvPicPr>
          <p:cNvPr id="106501" name="Picture 5" descr="Hasmonean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63" y="0"/>
            <a:ext cx="4821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2" name="Picture 6" descr="Weiner Dog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76200"/>
            <a:ext cx="4208462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503" name="Line 7"/>
          <p:cNvSpPr>
            <a:spLocks noChangeShapeType="1"/>
          </p:cNvSpPr>
          <p:nvPr/>
        </p:nvSpPr>
        <p:spPr bwMode="auto">
          <a:xfrm flipH="1">
            <a:off x="1447800" y="744538"/>
            <a:ext cx="454025" cy="246062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6504" name="Line 8"/>
          <p:cNvSpPr>
            <a:spLocks noChangeShapeType="1"/>
          </p:cNvSpPr>
          <p:nvPr/>
        </p:nvSpPr>
        <p:spPr bwMode="auto">
          <a:xfrm>
            <a:off x="1514475" y="1143000"/>
            <a:ext cx="330200" cy="1588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6505" name="Line 9"/>
          <p:cNvSpPr>
            <a:spLocks noChangeShapeType="1"/>
          </p:cNvSpPr>
          <p:nvPr/>
        </p:nvSpPr>
        <p:spPr bwMode="auto">
          <a:xfrm>
            <a:off x="793750" y="1447800"/>
            <a:ext cx="1492250" cy="533400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6506" name="Line 10"/>
          <p:cNvSpPr>
            <a:spLocks noChangeShapeType="1"/>
          </p:cNvSpPr>
          <p:nvPr/>
        </p:nvSpPr>
        <p:spPr bwMode="auto">
          <a:xfrm flipH="1">
            <a:off x="457200" y="1371600"/>
            <a:ext cx="1371600" cy="0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6507" name="Line 11"/>
          <p:cNvSpPr>
            <a:spLocks noChangeShapeType="1"/>
          </p:cNvSpPr>
          <p:nvPr/>
        </p:nvSpPr>
        <p:spPr bwMode="auto">
          <a:xfrm rot="10800000" flipV="1">
            <a:off x="779463" y="2057400"/>
            <a:ext cx="1403350" cy="342900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6508" name="Line 12"/>
          <p:cNvSpPr>
            <a:spLocks noChangeShapeType="1"/>
          </p:cNvSpPr>
          <p:nvPr/>
        </p:nvSpPr>
        <p:spPr bwMode="auto">
          <a:xfrm flipH="1" flipV="1">
            <a:off x="2057400" y="2514600"/>
            <a:ext cx="404813" cy="28575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6509" name="Line 13"/>
          <p:cNvSpPr>
            <a:spLocks noChangeShapeType="1"/>
          </p:cNvSpPr>
          <p:nvPr/>
        </p:nvSpPr>
        <p:spPr bwMode="auto">
          <a:xfrm>
            <a:off x="1320800" y="2362200"/>
            <a:ext cx="1651000" cy="1588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6510" name="Line 14"/>
          <p:cNvSpPr>
            <a:spLocks noChangeShapeType="1"/>
          </p:cNvSpPr>
          <p:nvPr/>
        </p:nvSpPr>
        <p:spPr bwMode="auto">
          <a:xfrm flipH="1">
            <a:off x="1066800" y="2743200"/>
            <a:ext cx="741363" cy="195263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6511" name="Line 15"/>
          <p:cNvSpPr>
            <a:spLocks noChangeShapeType="1"/>
          </p:cNvSpPr>
          <p:nvPr/>
        </p:nvSpPr>
        <p:spPr bwMode="auto">
          <a:xfrm>
            <a:off x="2743200" y="2746375"/>
            <a:ext cx="741363" cy="246063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06512" name="Text Box 16"/>
          <p:cNvSpPr txBox="1">
            <a:spLocks noChangeArrowheads="1"/>
          </p:cNvSpPr>
          <p:nvPr/>
        </p:nvSpPr>
        <p:spPr bwMode="auto">
          <a:xfrm>
            <a:off x="3524250" y="2819400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BA1236"/>
                </a:solidFill>
              </a:rPr>
              <a:t>?</a:t>
            </a:r>
          </a:p>
        </p:txBody>
      </p:sp>
      <p:sp>
        <p:nvSpPr>
          <p:cNvPr id="106513" name="Text Box 17"/>
          <p:cNvSpPr txBox="1">
            <a:spLocks noChangeArrowheads="1"/>
          </p:cNvSpPr>
          <p:nvPr/>
        </p:nvSpPr>
        <p:spPr bwMode="auto">
          <a:xfrm>
            <a:off x="685800" y="28336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BA1236"/>
                </a:solidFill>
              </a:rPr>
              <a:t>?</a:t>
            </a:r>
          </a:p>
        </p:txBody>
      </p:sp>
      <p:sp>
        <p:nvSpPr>
          <p:cNvPr id="106514" name="AutoShape 18"/>
          <p:cNvSpPr>
            <a:spLocks noChangeArrowheads="1"/>
          </p:cNvSpPr>
          <p:nvPr/>
        </p:nvSpPr>
        <p:spPr bwMode="auto">
          <a:xfrm>
            <a:off x="1111250" y="2971800"/>
            <a:ext cx="412750" cy="393700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BA1236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15" name="AutoShape 19"/>
          <p:cNvSpPr>
            <a:spLocks noChangeArrowheads="1"/>
          </p:cNvSpPr>
          <p:nvPr/>
        </p:nvSpPr>
        <p:spPr bwMode="auto">
          <a:xfrm>
            <a:off x="3048000" y="2971800"/>
            <a:ext cx="412750" cy="393700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BA1236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6516" name="Text Box 20"/>
          <p:cNvSpPr txBox="1">
            <a:spLocks noChangeArrowheads="1"/>
          </p:cNvSpPr>
          <p:nvPr/>
        </p:nvSpPr>
        <p:spPr bwMode="auto">
          <a:xfrm>
            <a:off x="8610600" y="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2"/>
                </a:solidFill>
              </a:rPr>
              <a:t>69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6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6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6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6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06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6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06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06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6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6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6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6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6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6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6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6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6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6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6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03" grpId="0" animBg="1"/>
      <p:bldP spid="106504" grpId="0" animBg="1"/>
      <p:bldP spid="106505" grpId="0" animBg="1"/>
      <p:bldP spid="106506" grpId="0" animBg="1"/>
      <p:bldP spid="106507" grpId="0" animBg="1"/>
      <p:bldP spid="106508" grpId="0" animBg="1"/>
      <p:bldP spid="106509" grpId="0" animBg="1"/>
      <p:bldP spid="106510" grpId="0" animBg="1"/>
      <p:bldP spid="106511" grpId="0" animBg="1"/>
      <p:bldP spid="106514" grpId="0" animBg="1"/>
      <p:bldP spid="1065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315200" cy="1143000"/>
          </a:xfrm>
        </p:spPr>
        <p:txBody>
          <a:bodyPr/>
          <a:lstStyle/>
          <a:p>
            <a:pPr algn="ctr"/>
            <a:r>
              <a:rPr lang="en-US"/>
              <a:t>Arti Masa Yunani</a:t>
            </a:r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946275"/>
            <a:ext cx="4343400" cy="4114800"/>
          </a:xfrm>
        </p:spPr>
        <p:txBody>
          <a:bodyPr/>
          <a:lstStyle/>
          <a:p>
            <a:r>
              <a:rPr lang="en-US" sz="3200"/>
              <a:t>Kebebasan beragama</a:t>
            </a:r>
          </a:p>
          <a:p>
            <a:r>
              <a:rPr lang="en-US" sz="3200"/>
              <a:t>Kebangkitan Sanhedrin</a:t>
            </a:r>
          </a:p>
          <a:p>
            <a:r>
              <a:rPr lang="en-US" sz="3200"/>
              <a:t>Helenisasi</a:t>
            </a:r>
          </a:p>
          <a:p>
            <a:r>
              <a:rPr lang="en-US" sz="3200"/>
              <a:t>Migrasi Alexandria</a:t>
            </a:r>
          </a:p>
          <a:p>
            <a:r>
              <a:rPr lang="en-US" sz="3200"/>
              <a:t>Bahasa Yunani/LXX</a:t>
            </a:r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76200" y="1066800"/>
            <a:ext cx="4056063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/>
              <a:t>Ptolemaic (301-198)</a:t>
            </a:r>
          </a:p>
        </p:txBody>
      </p:sp>
      <p:sp>
        <p:nvSpPr>
          <p:cNvPr id="133125" name="Rectangle 5"/>
          <p:cNvSpPr>
            <a:spLocks noChangeArrowheads="1"/>
          </p:cNvSpPr>
          <p:nvPr/>
        </p:nvSpPr>
        <p:spPr bwMode="auto">
          <a:xfrm>
            <a:off x="5053013" y="1825625"/>
            <a:ext cx="3810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4595813" y="1066800"/>
            <a:ext cx="375285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/>
              <a:t>Seleucid (198-143)</a:t>
            </a:r>
          </a:p>
        </p:txBody>
      </p:sp>
      <p:sp>
        <p:nvSpPr>
          <p:cNvPr id="133127" name="Rectangle 7"/>
          <p:cNvSpPr>
            <a:spLocks noChangeArrowheads="1"/>
          </p:cNvSpPr>
          <p:nvPr/>
        </p:nvSpPr>
        <p:spPr bwMode="auto">
          <a:xfrm>
            <a:off x="5105400" y="1946275"/>
            <a:ext cx="3810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3128" name="Rectangle 8"/>
          <p:cNvSpPr>
            <a:spLocks noChangeArrowheads="1"/>
          </p:cNvSpPr>
          <p:nvPr/>
        </p:nvSpPr>
        <p:spPr bwMode="auto">
          <a:xfrm>
            <a:off x="4572000" y="1946275"/>
            <a:ext cx="4343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Kependetaan Tinggi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Kebangkitan Hasidim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Penajisan Kuil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Revolusi Makabe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Bangkitnya Saduki</a:t>
            </a:r>
          </a:p>
        </p:txBody>
      </p:sp>
      <p:sp>
        <p:nvSpPr>
          <p:cNvPr id="133129" name="Text Box 9"/>
          <p:cNvSpPr txBox="1">
            <a:spLocks noChangeArrowheads="1"/>
          </p:cNvSpPr>
          <p:nvPr/>
        </p:nvSpPr>
        <p:spPr bwMode="auto">
          <a:xfrm>
            <a:off x="7467600" y="76200"/>
            <a:ext cx="152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62, 65, 95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3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31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772400" cy="838200"/>
          </a:xfrm>
        </p:spPr>
        <p:txBody>
          <a:bodyPr/>
          <a:lstStyle/>
          <a:p>
            <a:r>
              <a:rPr lang="en-US"/>
              <a:t>Dinasti apa dan urutannya?</a:t>
            </a:r>
          </a:p>
        </p:txBody>
      </p:sp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8686800" y="762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52</a:t>
            </a:r>
          </a:p>
        </p:txBody>
      </p:sp>
      <p:grpSp>
        <p:nvGrpSpPr>
          <p:cNvPr id="105478" name="Group 6"/>
          <p:cNvGrpSpPr>
            <a:grpSpLocks/>
          </p:cNvGrpSpPr>
          <p:nvPr/>
        </p:nvGrpSpPr>
        <p:grpSpPr bwMode="auto">
          <a:xfrm>
            <a:off x="228600" y="4953000"/>
            <a:ext cx="3962400" cy="1881188"/>
            <a:chOff x="898" y="1680"/>
            <a:chExt cx="4862" cy="2226"/>
          </a:xfrm>
        </p:grpSpPr>
        <p:pic>
          <p:nvPicPr>
            <p:cNvPr id="105479" name="Picture 7" descr="32 Persi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1680"/>
              <a:ext cx="4848" cy="22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05480" name="Picture 8" descr="32 Persi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999"/>
            <a:stretch>
              <a:fillRect/>
            </a:stretch>
          </p:blipFill>
          <p:spPr bwMode="auto">
            <a:xfrm>
              <a:off x="898" y="1680"/>
              <a:ext cx="3214" cy="2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5481" name="Picture 9" descr="31 Babylonia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"/>
          <a:stretch>
            <a:fillRect/>
          </a:stretch>
        </p:blipFill>
        <p:spPr bwMode="auto">
          <a:xfrm>
            <a:off x="228600" y="762000"/>
            <a:ext cx="2819400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5485" name="Group 13"/>
          <p:cNvGrpSpPr>
            <a:grpSpLocks/>
          </p:cNvGrpSpPr>
          <p:nvPr/>
        </p:nvGrpSpPr>
        <p:grpSpPr bwMode="auto">
          <a:xfrm>
            <a:off x="4343400" y="762000"/>
            <a:ext cx="4800600" cy="1981200"/>
            <a:chOff x="2208" y="1632"/>
            <a:chExt cx="4080" cy="2064"/>
          </a:xfrm>
        </p:grpSpPr>
        <p:pic>
          <p:nvPicPr>
            <p:cNvPr id="105483" name="Picture 11" descr="33 Gree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17"/>
            <a:stretch>
              <a:fillRect/>
            </a:stretch>
          </p:blipFill>
          <p:spPr bwMode="auto">
            <a:xfrm>
              <a:off x="2208" y="1632"/>
              <a:ext cx="4080" cy="20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05484" name="Picture 12" descr="33 Greek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93" t="10417"/>
            <a:stretch>
              <a:fillRect/>
            </a:stretch>
          </p:blipFill>
          <p:spPr bwMode="auto">
            <a:xfrm>
              <a:off x="5191" y="1632"/>
              <a:ext cx="1053" cy="2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5476" name="Picture 4" descr="34 Roma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7"/>
          <a:stretch>
            <a:fillRect/>
          </a:stretch>
        </p:blipFill>
        <p:spPr bwMode="auto">
          <a:xfrm>
            <a:off x="5105400" y="5005388"/>
            <a:ext cx="3505200" cy="1852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7" name="Picture 5" descr="60 Assyri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66" b="10028"/>
          <a:stretch>
            <a:fillRect/>
          </a:stretch>
        </p:blipFill>
        <p:spPr bwMode="auto">
          <a:xfrm>
            <a:off x="2971800" y="2820988"/>
            <a:ext cx="2514600" cy="205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486" name="Text Box 14"/>
          <p:cNvSpPr txBox="1">
            <a:spLocks noChangeArrowheads="1"/>
          </p:cNvSpPr>
          <p:nvPr/>
        </p:nvSpPr>
        <p:spPr bwMode="auto">
          <a:xfrm>
            <a:off x="3352800" y="4221163"/>
            <a:ext cx="1246188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bg2"/>
                </a:solidFill>
              </a:rPr>
              <a:t>Asiria</a:t>
            </a:r>
          </a:p>
        </p:txBody>
      </p:sp>
      <p:sp>
        <p:nvSpPr>
          <p:cNvPr id="105487" name="Text Box 15"/>
          <p:cNvSpPr txBox="1">
            <a:spLocks noChangeArrowheads="1"/>
          </p:cNvSpPr>
          <p:nvPr/>
        </p:nvSpPr>
        <p:spPr bwMode="auto">
          <a:xfrm>
            <a:off x="685800" y="2620963"/>
            <a:ext cx="18542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bg2"/>
                </a:solidFill>
              </a:rPr>
              <a:t>Babilonia</a:t>
            </a:r>
          </a:p>
        </p:txBody>
      </p:sp>
      <p:sp>
        <p:nvSpPr>
          <p:cNvPr id="105488" name="Text Box 16"/>
          <p:cNvSpPr txBox="1">
            <a:spLocks noChangeArrowheads="1"/>
          </p:cNvSpPr>
          <p:nvPr/>
        </p:nvSpPr>
        <p:spPr bwMode="auto">
          <a:xfrm>
            <a:off x="1524000" y="6248400"/>
            <a:ext cx="27130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bg2"/>
                </a:solidFill>
              </a:rPr>
              <a:t>Media - Persia</a:t>
            </a:r>
          </a:p>
        </p:txBody>
      </p:sp>
      <p:sp>
        <p:nvSpPr>
          <p:cNvPr id="105489" name="Text Box 17"/>
          <p:cNvSpPr txBox="1">
            <a:spLocks noChangeArrowheads="1"/>
          </p:cNvSpPr>
          <p:nvPr/>
        </p:nvSpPr>
        <p:spPr bwMode="auto">
          <a:xfrm>
            <a:off x="6477000" y="2163763"/>
            <a:ext cx="147002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bg2"/>
                </a:solidFill>
              </a:rPr>
              <a:t>Yunani</a:t>
            </a:r>
          </a:p>
        </p:txBody>
      </p:sp>
      <p:sp>
        <p:nvSpPr>
          <p:cNvPr id="105490" name="Text Box 18"/>
          <p:cNvSpPr txBox="1">
            <a:spLocks noChangeArrowheads="1"/>
          </p:cNvSpPr>
          <p:nvPr/>
        </p:nvSpPr>
        <p:spPr bwMode="auto">
          <a:xfrm>
            <a:off x="6324600" y="6278563"/>
            <a:ext cx="1222375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bg2"/>
                </a:solidFill>
              </a:rPr>
              <a:t>Roma</a:t>
            </a:r>
          </a:p>
        </p:txBody>
      </p:sp>
      <p:sp>
        <p:nvSpPr>
          <p:cNvPr id="105491" name="AutoShape 19"/>
          <p:cNvSpPr>
            <a:spLocks noChangeArrowheads="1"/>
          </p:cNvSpPr>
          <p:nvPr/>
        </p:nvSpPr>
        <p:spPr bwMode="auto">
          <a:xfrm rot="13271922">
            <a:off x="2514600" y="2514600"/>
            <a:ext cx="1066800" cy="609600"/>
          </a:xfrm>
          <a:prstGeom prst="notchedRightArrow">
            <a:avLst>
              <a:gd name="adj1" fmla="val 50000"/>
              <a:gd name="adj2" fmla="val 43750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92" name="AutoShape 20"/>
          <p:cNvSpPr>
            <a:spLocks noChangeArrowheads="1"/>
          </p:cNvSpPr>
          <p:nvPr/>
        </p:nvSpPr>
        <p:spPr bwMode="auto">
          <a:xfrm rot="5400000">
            <a:off x="1143000" y="3732213"/>
            <a:ext cx="1066800" cy="609600"/>
          </a:xfrm>
          <a:prstGeom prst="notchedRightArrow">
            <a:avLst>
              <a:gd name="adj1" fmla="val 50000"/>
              <a:gd name="adj2" fmla="val 43750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93" name="AutoShape 21"/>
          <p:cNvSpPr>
            <a:spLocks noChangeArrowheads="1"/>
          </p:cNvSpPr>
          <p:nvPr/>
        </p:nvSpPr>
        <p:spPr bwMode="auto">
          <a:xfrm rot="-3042361">
            <a:off x="3124200" y="4343400"/>
            <a:ext cx="4572000" cy="609600"/>
          </a:xfrm>
          <a:prstGeom prst="notchedRightArrow">
            <a:avLst>
              <a:gd name="adj1" fmla="val 50000"/>
              <a:gd name="adj2" fmla="val 187500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5494" name="AutoShape 22"/>
          <p:cNvSpPr>
            <a:spLocks noChangeArrowheads="1"/>
          </p:cNvSpPr>
          <p:nvPr/>
        </p:nvSpPr>
        <p:spPr bwMode="auto">
          <a:xfrm rot="5400000">
            <a:off x="6553200" y="3732213"/>
            <a:ext cx="1066800" cy="609600"/>
          </a:xfrm>
          <a:prstGeom prst="notchedRightArrow">
            <a:avLst>
              <a:gd name="adj1" fmla="val 50000"/>
              <a:gd name="adj2" fmla="val 43750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5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5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5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5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5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5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05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5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5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5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5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05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5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5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5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5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05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5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5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5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5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37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54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900" decel="100000" fill="hold"/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5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5475" grpId="1"/>
      <p:bldP spid="105486" grpId="0"/>
      <p:bldP spid="105487" grpId="0"/>
      <p:bldP spid="105488" grpId="0"/>
      <p:bldP spid="105489" grpId="0"/>
      <p:bldP spid="105490" grpId="0"/>
      <p:bldP spid="105491" grpId="0" animBg="1"/>
      <p:bldP spid="105492" grpId="0" animBg="1"/>
      <p:bldP spid="105493" grpId="0" animBg="1"/>
      <p:bldP spid="10549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4800600"/>
            <a:ext cx="3962400" cy="1752600"/>
          </a:xfrm>
        </p:spPr>
        <p:txBody>
          <a:bodyPr/>
          <a:lstStyle/>
          <a:p>
            <a:r>
              <a:rPr lang="en-US"/>
              <a:t>Pelebaran Hasmonia</a:t>
            </a:r>
          </a:p>
        </p:txBody>
      </p:sp>
      <p:pic>
        <p:nvPicPr>
          <p:cNvPr id="189443" name="Picture 3" descr="Hasmonean Ma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63" y="0"/>
            <a:ext cx="4821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444" name="Picture 4" descr="Weiner Dog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76200"/>
            <a:ext cx="4208462" cy="441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9445" name="Line 5"/>
          <p:cNvSpPr>
            <a:spLocks noChangeShapeType="1"/>
          </p:cNvSpPr>
          <p:nvPr/>
        </p:nvSpPr>
        <p:spPr bwMode="auto">
          <a:xfrm flipH="1">
            <a:off x="1447800" y="744538"/>
            <a:ext cx="454025" cy="246062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89446" name="Line 6"/>
          <p:cNvSpPr>
            <a:spLocks noChangeShapeType="1"/>
          </p:cNvSpPr>
          <p:nvPr/>
        </p:nvSpPr>
        <p:spPr bwMode="auto">
          <a:xfrm>
            <a:off x="1514475" y="1143000"/>
            <a:ext cx="330200" cy="1588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89447" name="Line 7"/>
          <p:cNvSpPr>
            <a:spLocks noChangeShapeType="1"/>
          </p:cNvSpPr>
          <p:nvPr/>
        </p:nvSpPr>
        <p:spPr bwMode="auto">
          <a:xfrm>
            <a:off x="793750" y="1447800"/>
            <a:ext cx="1492250" cy="533400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89448" name="Line 8"/>
          <p:cNvSpPr>
            <a:spLocks noChangeShapeType="1"/>
          </p:cNvSpPr>
          <p:nvPr/>
        </p:nvSpPr>
        <p:spPr bwMode="auto">
          <a:xfrm flipH="1">
            <a:off x="457200" y="1371600"/>
            <a:ext cx="1371600" cy="0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89449" name="Line 9"/>
          <p:cNvSpPr>
            <a:spLocks noChangeShapeType="1"/>
          </p:cNvSpPr>
          <p:nvPr/>
        </p:nvSpPr>
        <p:spPr bwMode="auto">
          <a:xfrm rot="10800000" flipV="1">
            <a:off x="779463" y="2057400"/>
            <a:ext cx="1403350" cy="342900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89450" name="Line 10"/>
          <p:cNvSpPr>
            <a:spLocks noChangeShapeType="1"/>
          </p:cNvSpPr>
          <p:nvPr/>
        </p:nvSpPr>
        <p:spPr bwMode="auto">
          <a:xfrm flipH="1" flipV="1">
            <a:off x="2057400" y="2514600"/>
            <a:ext cx="404813" cy="28575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89451" name="Line 11"/>
          <p:cNvSpPr>
            <a:spLocks noChangeShapeType="1"/>
          </p:cNvSpPr>
          <p:nvPr/>
        </p:nvSpPr>
        <p:spPr bwMode="auto">
          <a:xfrm>
            <a:off x="1320800" y="2362200"/>
            <a:ext cx="1651000" cy="1588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89452" name="Line 12"/>
          <p:cNvSpPr>
            <a:spLocks noChangeShapeType="1"/>
          </p:cNvSpPr>
          <p:nvPr/>
        </p:nvSpPr>
        <p:spPr bwMode="auto">
          <a:xfrm flipH="1">
            <a:off x="1066800" y="2743200"/>
            <a:ext cx="741363" cy="195263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89453" name="Line 13"/>
          <p:cNvSpPr>
            <a:spLocks noChangeShapeType="1"/>
          </p:cNvSpPr>
          <p:nvPr/>
        </p:nvSpPr>
        <p:spPr bwMode="auto">
          <a:xfrm>
            <a:off x="2743200" y="2746375"/>
            <a:ext cx="741363" cy="246063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89454" name="Text Box 14"/>
          <p:cNvSpPr txBox="1">
            <a:spLocks noChangeArrowheads="1"/>
          </p:cNvSpPr>
          <p:nvPr/>
        </p:nvSpPr>
        <p:spPr bwMode="auto">
          <a:xfrm>
            <a:off x="3524250" y="2819400"/>
            <a:ext cx="3619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BA1236"/>
                </a:solidFill>
              </a:rPr>
              <a:t>?</a:t>
            </a:r>
          </a:p>
        </p:txBody>
      </p:sp>
      <p:sp>
        <p:nvSpPr>
          <p:cNvPr id="189455" name="Text Box 15"/>
          <p:cNvSpPr txBox="1">
            <a:spLocks noChangeArrowheads="1"/>
          </p:cNvSpPr>
          <p:nvPr/>
        </p:nvSpPr>
        <p:spPr bwMode="auto">
          <a:xfrm>
            <a:off x="685800" y="2833688"/>
            <a:ext cx="36195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BA1236"/>
                </a:solidFill>
              </a:rPr>
              <a:t>?</a:t>
            </a:r>
          </a:p>
        </p:txBody>
      </p:sp>
      <p:sp>
        <p:nvSpPr>
          <p:cNvPr id="189456" name="AutoShape 16"/>
          <p:cNvSpPr>
            <a:spLocks noChangeArrowheads="1"/>
          </p:cNvSpPr>
          <p:nvPr/>
        </p:nvSpPr>
        <p:spPr bwMode="auto">
          <a:xfrm>
            <a:off x="1111250" y="2971800"/>
            <a:ext cx="412750" cy="393700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BA1236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9457" name="AutoShape 17"/>
          <p:cNvSpPr>
            <a:spLocks noChangeArrowheads="1"/>
          </p:cNvSpPr>
          <p:nvPr/>
        </p:nvSpPr>
        <p:spPr bwMode="auto">
          <a:xfrm>
            <a:off x="3048000" y="2971800"/>
            <a:ext cx="412750" cy="393700"/>
          </a:xfrm>
          <a:custGeom>
            <a:avLst/>
            <a:gdLst>
              <a:gd name="G0" fmla="+- 2700 0 0"/>
              <a:gd name="G1" fmla="*/ G0 2 1"/>
              <a:gd name="G2" fmla="+- 21600 0 G1"/>
              <a:gd name="G3" fmla="*/ G2 G2 1"/>
              <a:gd name="G4" fmla="*/ G0 G0 1"/>
              <a:gd name="G5" fmla="+- G3 0 G4"/>
              <a:gd name="G6" fmla="*/ G5 1 8"/>
              <a:gd name="G7" fmla="sqrt G6"/>
              <a:gd name="G8" fmla="*/ G4 1 8"/>
              <a:gd name="G9" fmla="sqrt G8"/>
              <a:gd name="G10" fmla="+- G7 G9 0"/>
              <a:gd name="G11" fmla="+- G7 0 G9"/>
              <a:gd name="G12" fmla="+- G10 10800 0"/>
              <a:gd name="G13" fmla="+- 10800 0 G10"/>
              <a:gd name="G14" fmla="+- G11 10800 0"/>
              <a:gd name="G15" fmla="+- 10800 0 G11"/>
              <a:gd name="G16" fmla="+- 21600 0 G0"/>
              <a:gd name="T0" fmla="*/ 10800 w 21600"/>
              <a:gd name="T1" fmla="*/ 0 h 21600"/>
              <a:gd name="T2" fmla="*/ 3163 w 21600"/>
              <a:gd name="T3" fmla="*/ 3163 h 21600"/>
              <a:gd name="T4" fmla="*/ 0 w 21600"/>
              <a:gd name="T5" fmla="*/ 10800 h 21600"/>
              <a:gd name="T6" fmla="*/ 3163 w 21600"/>
              <a:gd name="T7" fmla="*/ 18437 h 21600"/>
              <a:gd name="T8" fmla="*/ 10800 w 21600"/>
              <a:gd name="T9" fmla="*/ 21600 h 21600"/>
              <a:gd name="T10" fmla="*/ 18437 w 21600"/>
              <a:gd name="T11" fmla="*/ 18437 h 21600"/>
              <a:gd name="T12" fmla="*/ 21600 w 21600"/>
              <a:gd name="T13" fmla="*/ 10800 h 21600"/>
              <a:gd name="T14" fmla="*/ 18437 w 21600"/>
              <a:gd name="T15" fmla="*/ 3163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rgbClr val="BA1236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9458" name="Text Box 18"/>
          <p:cNvSpPr txBox="1">
            <a:spLocks noChangeArrowheads="1"/>
          </p:cNvSpPr>
          <p:nvPr/>
        </p:nvSpPr>
        <p:spPr bwMode="auto">
          <a:xfrm>
            <a:off x="8610600" y="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chemeClr val="bg2"/>
                </a:solidFill>
              </a:rPr>
              <a:t>69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9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9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89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9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89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9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89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89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9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89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89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94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94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9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9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94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94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9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89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445" grpId="0" animBg="1"/>
      <p:bldP spid="189446" grpId="0" animBg="1"/>
      <p:bldP spid="189447" grpId="0" animBg="1"/>
      <p:bldP spid="189448" grpId="0" animBg="1"/>
      <p:bldP spid="189449" grpId="0" animBg="1"/>
      <p:bldP spid="189450" grpId="0" animBg="1"/>
      <p:bldP spid="189451" grpId="0" animBg="1"/>
      <p:bldP spid="189452" grpId="0" animBg="1"/>
      <p:bldP spid="189453" grpId="0" animBg="1"/>
      <p:bldP spid="189456" grpId="0" animBg="1"/>
      <p:bldP spid="18945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9" name="Picture 7" descr="Hasmonean Jok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25" t="32083" r="8319"/>
          <a:stretch>
            <a:fillRect/>
          </a:stretch>
        </p:blipFill>
        <p:spPr bwMode="auto">
          <a:xfrm>
            <a:off x="1162050" y="0"/>
            <a:ext cx="7219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722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0" y="5715000"/>
            <a:ext cx="9144000" cy="1143000"/>
          </a:xfrm>
          <a:solidFill>
            <a:srgbClr val="660066"/>
          </a:solidFill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None/>
            </a:pPr>
            <a:r>
              <a:rPr lang="ja-JP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“</a:t>
            </a:r>
            <a:r>
              <a:rPr 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Hei!  Aku rasa ada sesuatu disana!  Baju domba!  . . . Mari kita lepas saja baju gorila ini!</a:t>
            </a:r>
            <a:r>
              <a:rPr lang="ja-JP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</a:t>
            </a: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2" name="Picture 4" descr="Hasmonean Jok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2" t="23824" r="22112" b="4291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1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5867400"/>
            <a:ext cx="9144000" cy="762000"/>
          </a:xfrm>
          <a:solidFill>
            <a:srgbClr val="660066"/>
          </a:solidFill>
          <a:ln/>
          <a:extLs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 anchor="t"/>
          <a:lstStyle/>
          <a:p>
            <a:pPr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None/>
            </a:pPr>
            <a:r>
              <a:rPr lang="ja-JP" alt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“</a:t>
            </a:r>
            <a:r>
              <a:rPr 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tunggu sebentar!  Tidak adakah satupun disini yang benar-benar domba?</a:t>
            </a:r>
            <a:r>
              <a:rPr lang="ja-JP" alt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”</a:t>
            </a:r>
            <a:endParaRPr lang="en-US" sz="3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315200" cy="1143000"/>
          </a:xfrm>
        </p:spPr>
        <p:txBody>
          <a:bodyPr/>
          <a:lstStyle/>
          <a:p>
            <a:pPr algn="ctr"/>
            <a:r>
              <a:rPr lang="en-US"/>
              <a:t>Arti Orang-orang Hasmonia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95400" y="1524000"/>
            <a:ext cx="7620000" cy="4572000"/>
          </a:xfrm>
        </p:spPr>
        <p:txBody>
          <a:bodyPr/>
          <a:lstStyle/>
          <a:p>
            <a:r>
              <a:rPr lang="en-US"/>
              <a:t>Kemerdekaan agama (Farisi)</a:t>
            </a:r>
          </a:p>
          <a:p>
            <a:r>
              <a:rPr lang="en-US"/>
              <a:t>Perayaan Hanukkah</a:t>
            </a:r>
          </a:p>
          <a:p>
            <a:r>
              <a:rPr lang="en-US"/>
              <a:t>Kebebasan Politik (Yehuda dan Saduki)</a:t>
            </a:r>
          </a:p>
          <a:p>
            <a:r>
              <a:rPr lang="en-US"/>
              <a:t>Pendeta &amp; Raja dalam 1 orang (Yonatan)</a:t>
            </a:r>
          </a:p>
          <a:p>
            <a:r>
              <a:rPr lang="en-US"/>
              <a:t>Kebangkitan Essenes (Simon)</a:t>
            </a:r>
          </a:p>
          <a:p>
            <a:r>
              <a:rPr lang="en-US"/>
              <a:t>Pelebaran perbatasan</a:t>
            </a:r>
          </a:p>
          <a:p>
            <a:r>
              <a:rPr lang="en-US"/>
              <a:t>Sekutu dengan Roma</a:t>
            </a:r>
          </a:p>
          <a:p>
            <a:r>
              <a:rPr lang="en-US"/>
              <a:t>Memaksakan agama orang Yahudi (Judaism)</a:t>
            </a:r>
          </a:p>
        </p:txBody>
      </p:sp>
      <p:sp>
        <p:nvSpPr>
          <p:cNvPr id="130053" name="Rectangle 5"/>
          <p:cNvSpPr>
            <a:spLocks noChangeArrowheads="1"/>
          </p:cNvSpPr>
          <p:nvPr/>
        </p:nvSpPr>
        <p:spPr bwMode="auto">
          <a:xfrm>
            <a:off x="5053013" y="1825625"/>
            <a:ext cx="3810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0055" name="Rectangle 7"/>
          <p:cNvSpPr>
            <a:spLocks noChangeArrowheads="1"/>
          </p:cNvSpPr>
          <p:nvPr/>
        </p:nvSpPr>
        <p:spPr bwMode="auto">
          <a:xfrm>
            <a:off x="5105400" y="1946275"/>
            <a:ext cx="38100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endParaRPr lang="en-US" sz="28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0057" name="Text Box 9"/>
          <p:cNvSpPr txBox="1">
            <a:spLocks noChangeArrowheads="1"/>
          </p:cNvSpPr>
          <p:nvPr/>
        </p:nvSpPr>
        <p:spPr bwMode="auto">
          <a:xfrm>
            <a:off x="7848600" y="7620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66-67, 95</a:t>
            </a:r>
          </a:p>
        </p:txBody>
      </p:sp>
      <p:sp>
        <p:nvSpPr>
          <p:cNvPr id="130058" name="AutoShape 10"/>
          <p:cNvSpPr>
            <a:spLocks/>
          </p:cNvSpPr>
          <p:nvPr/>
        </p:nvSpPr>
        <p:spPr bwMode="auto">
          <a:xfrm>
            <a:off x="5334000" y="4114800"/>
            <a:ext cx="304800" cy="1371600"/>
          </a:xfrm>
          <a:prstGeom prst="rightBrace">
            <a:avLst>
              <a:gd name="adj1" fmla="val 37500"/>
              <a:gd name="adj2" fmla="val 50000"/>
            </a:avLst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0059" name="Text Box 11"/>
          <p:cNvSpPr txBox="1">
            <a:spLocks noChangeArrowheads="1"/>
          </p:cNvSpPr>
          <p:nvPr/>
        </p:nvSpPr>
        <p:spPr bwMode="auto">
          <a:xfrm>
            <a:off x="5791200" y="4495800"/>
            <a:ext cx="26114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John Hyrcanus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30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30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30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130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130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130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2" dur="500"/>
                                        <p:tgtEl>
                                          <p:spTgt spid="130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8" grpId="0" animBg="1"/>
      <p:bldP spid="13005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239000" cy="838200"/>
          </a:xfrm>
        </p:spPr>
        <p:txBody>
          <a:bodyPr/>
          <a:lstStyle/>
          <a:p>
            <a:r>
              <a:rPr lang="en-US"/>
              <a:t>Wilayah Roma (50</a:t>
            </a:r>
            <a:r>
              <a:rPr lang="en-US" sz="3600"/>
              <a:t> BC-AD </a:t>
            </a:r>
            <a:r>
              <a:rPr lang="en-US"/>
              <a:t>100)</a:t>
            </a:r>
          </a:p>
        </p:txBody>
      </p:sp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8534400" y="76200"/>
            <a:ext cx="685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94c</a:t>
            </a:r>
          </a:p>
        </p:txBody>
      </p:sp>
      <p:pic>
        <p:nvPicPr>
          <p:cNvPr id="104455" name="Picture 7" descr="34 Rom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3763"/>
            <a:ext cx="9220200" cy="555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6" name="Picture 8" descr="j023727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1600200" cy="109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57" name="Text Box 9"/>
          <p:cNvSpPr txBox="1">
            <a:spLocks noChangeArrowheads="1"/>
          </p:cNvSpPr>
          <p:nvPr/>
        </p:nvSpPr>
        <p:spPr bwMode="auto">
          <a:xfrm>
            <a:off x="5943600" y="1066800"/>
            <a:ext cx="3200400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00"/>
                </a:solidFill>
              </a:rPr>
              <a:t>DINASTI ROMA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/>
              <a:t>Apa anda tahu istilah-istilah berikut?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0" y="1981200"/>
            <a:ext cx="3783013" cy="644525"/>
          </a:xfrm>
        </p:spPr>
        <p:txBody>
          <a:bodyPr/>
          <a:lstStyle/>
          <a:p>
            <a:r>
              <a:rPr lang="en-US"/>
              <a:t>Helenisasi</a:t>
            </a:r>
          </a:p>
        </p:txBody>
      </p:sp>
      <p:sp>
        <p:nvSpPr>
          <p:cNvPr id="134148" name="Rectangle 4"/>
          <p:cNvSpPr>
            <a:spLocks noChangeArrowheads="1"/>
          </p:cNvSpPr>
          <p:nvPr/>
        </p:nvSpPr>
        <p:spPr bwMode="auto">
          <a:xfrm>
            <a:off x="1143000" y="3124200"/>
            <a:ext cx="3783013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Purim</a:t>
            </a:r>
          </a:p>
        </p:txBody>
      </p:sp>
      <p:sp>
        <p:nvSpPr>
          <p:cNvPr id="134149" name="Rectangle 5"/>
          <p:cNvSpPr>
            <a:spLocks noChangeArrowheads="1"/>
          </p:cNvSpPr>
          <p:nvPr/>
        </p:nvSpPr>
        <p:spPr bwMode="auto">
          <a:xfrm>
            <a:off x="5360988" y="2743200"/>
            <a:ext cx="3783012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Decapolis</a:t>
            </a:r>
          </a:p>
        </p:txBody>
      </p:sp>
      <p:sp>
        <p:nvSpPr>
          <p:cNvPr id="134150" name="Rectangle 6"/>
          <p:cNvSpPr>
            <a:spLocks noChangeArrowheads="1"/>
          </p:cNvSpPr>
          <p:nvPr/>
        </p:nvSpPr>
        <p:spPr bwMode="auto">
          <a:xfrm>
            <a:off x="4953000" y="4648200"/>
            <a:ext cx="3783013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Septuaginta</a:t>
            </a:r>
          </a:p>
        </p:txBody>
      </p:sp>
      <p:sp>
        <p:nvSpPr>
          <p:cNvPr id="134151" name="Rectangle 7"/>
          <p:cNvSpPr>
            <a:spLocks noChangeArrowheads="1"/>
          </p:cNvSpPr>
          <p:nvPr/>
        </p:nvSpPr>
        <p:spPr bwMode="auto">
          <a:xfrm>
            <a:off x="1447800" y="4495800"/>
            <a:ext cx="3783013" cy="644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r>
              <a:rPr 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Orang Samaria</a:t>
            </a:r>
          </a:p>
        </p:txBody>
      </p:sp>
    </p:spTree>
    <p:extLst>
      <p:ext uri="{BB962C8B-B14F-4D97-AF65-F5344CB8AC3E}">
        <p14:creationId xmlns:p14="http://schemas.microsoft.com/office/powerpoint/2010/main" val="41787872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874" cy="2522151"/>
          </a:xfrm>
        </p:spPr>
        <p:txBody>
          <a:bodyPr/>
          <a:lstStyle/>
          <a:p>
            <a:pPr algn="r"/>
            <a:r>
              <a:rPr lang="en-US" dirty="0" smtClean="0"/>
              <a:t>Black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014958"/>
      </p:ext>
    </p:extLst>
  </p:cSld>
  <p:clrMapOvr>
    <a:masterClrMapping/>
  </p:clrMapOvr>
  <p:transition xmlns:p14="http://schemas.microsoft.com/office/powerpoint/2010/main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/>
            <a:r>
              <a:rPr lang="en-US" sz="2400" b="1" dirty="0" err="1" smtClean="0"/>
              <a:t>Latar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Belakang</a:t>
            </a:r>
            <a:r>
              <a:rPr lang="en-US" sz="2400" b="1" dirty="0" smtClean="0"/>
              <a:t> Perjanjian </a:t>
            </a:r>
            <a:r>
              <a:rPr lang="en-US" sz="2400" b="1" dirty="0" err="1" smtClean="0"/>
              <a:t>Baru</a:t>
            </a:r>
            <a:r>
              <a:rPr lang="en-US" sz="2400" b="1" dirty="0" smtClean="0"/>
              <a:t>— </a:t>
            </a:r>
            <a:r>
              <a:rPr lang="en-US" sz="2400" b="1" dirty="0" err="1" smtClean="0">
                <a:solidFill>
                  <a:srgbClr val="FFFFFF"/>
                </a:solidFill>
                <a:latin typeface="Arial" charset="0"/>
                <a:ea typeface="MS PGothic" charset="0"/>
              </a:rPr>
              <a:t>BibleStudyDownloads.org</a:t>
            </a:r>
            <a:endParaRPr lang="en-US" sz="900" b="1" dirty="0">
              <a:solidFill>
                <a:srgbClr val="FFFFFF"/>
              </a:solidFill>
              <a:latin typeface="Arial" charset="0"/>
              <a:ea typeface="MS PGothic" charset="0"/>
            </a:endParaRPr>
          </a:p>
        </p:txBody>
      </p:sp>
      <p:sp>
        <p:nvSpPr>
          <p:cNvPr id="69636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200">
                <a:solidFill>
                  <a:schemeClr val="tx1"/>
                </a:solidFill>
                <a:latin typeface="Arial" charset="0"/>
                <a:ea typeface="MS PGothic" charset="0"/>
                <a:cs typeface="MS PGothic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  <a:ea typeface="MS PGothic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MS PGothic" charset="0"/>
                <a:cs typeface="Geneva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5pPr>
            <a:lvl6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6pPr>
            <a:lvl7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7pPr>
            <a:lvl8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8pPr>
            <a:lvl9pPr eaLnBrk="0" hangingPunct="0">
              <a:buFont typeface="Wingdings" charset="0"/>
              <a:defRPr sz="2000">
                <a:solidFill>
                  <a:schemeClr val="tx1"/>
                </a:solidFill>
                <a:latin typeface="Arial" charset="0"/>
                <a:ea typeface="Geneva" charset="0"/>
                <a:cs typeface="Geneva" charset="0"/>
              </a:defRPr>
            </a:lvl9pPr>
          </a:lstStyle>
          <a:p>
            <a:pPr algn="ctr"/>
            <a:r>
              <a:rPr lang="en-US" sz="4000" b="1" smtClean="0">
                <a:solidFill>
                  <a:srgbClr val="FFFFFF"/>
                </a:solidFill>
              </a:rPr>
              <a:t>Dapatkan slide ini tanpa biaya</a:t>
            </a:r>
            <a:endParaRPr lang="en-US" sz="1400" b="1" smtClean="0">
              <a:solidFill>
                <a:srgbClr val="FFFFFF"/>
              </a:solidFill>
            </a:endParaRP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86319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3" name="Rectangle 5"/>
          <p:cNvSpPr>
            <a:spLocks noGrp="1" noChangeArrowheads="1"/>
          </p:cNvSpPr>
          <p:nvPr>
            <p:ph type="title"/>
          </p:nvPr>
        </p:nvSpPr>
        <p:spPr>
          <a:xfrm>
            <a:off x="1143000" y="228600"/>
            <a:ext cx="7772400" cy="1143000"/>
          </a:xfrm>
        </p:spPr>
        <p:txBody>
          <a:bodyPr/>
          <a:lstStyle/>
          <a:p>
            <a:r>
              <a:rPr lang="en-US"/>
              <a:t>Perkembangan Asiria</a:t>
            </a:r>
          </a:p>
        </p:txBody>
      </p:sp>
      <p:pic>
        <p:nvPicPr>
          <p:cNvPr id="73736" name="Picture 8" descr="60 Assyrian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28"/>
          <a:stretch>
            <a:fillRect/>
          </a:stretch>
        </p:blipFill>
        <p:spPr>
          <a:xfrm>
            <a:off x="0" y="1160463"/>
            <a:ext cx="9144000" cy="5468937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737" name="Text Box 9"/>
          <p:cNvSpPr txBox="1">
            <a:spLocks noChangeArrowheads="1"/>
          </p:cNvSpPr>
          <p:nvPr/>
        </p:nvSpPr>
        <p:spPr bwMode="auto">
          <a:xfrm>
            <a:off x="2895600" y="4860925"/>
            <a:ext cx="4267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3200" b="1">
                <a:solidFill>
                  <a:srgbClr val="000099"/>
                </a:solidFill>
              </a:rPr>
              <a:t>Kejatuhan Samaria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3200" b="1">
                <a:solidFill>
                  <a:srgbClr val="000099"/>
                </a:solidFill>
              </a:rPr>
              <a:t>Bangkitnya Samaria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3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3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73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4" descr="31 Babylonian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1420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181600"/>
            <a:ext cx="9144000" cy="1143000"/>
          </a:xfrm>
          <a:solidFill>
            <a:schemeClr val="bg1"/>
          </a:solidFill>
        </p:spPr>
        <p:txBody>
          <a:bodyPr/>
          <a:lstStyle/>
          <a:p>
            <a:pPr algn="ctr" eaLnBrk="1" hangingPunct="1">
              <a:defRPr/>
            </a:pPr>
            <a:r>
              <a:rPr lang="en-US" b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0"/>
              </a:rPr>
              <a:t>Babylonian Rule over Palestine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" y="2286000"/>
            <a:ext cx="3271838" cy="1143000"/>
          </a:xfrm>
          <a:solidFill>
            <a:schemeClr val="bg1"/>
          </a:solidFill>
        </p:spPr>
        <p:txBody>
          <a:bodyPr/>
          <a:lstStyle/>
          <a:p>
            <a:pPr eaLnBrk="1" hangingPunct="1">
              <a:defRPr/>
            </a:pPr>
            <a:r>
              <a:rPr lang="en-US" sz="2800" b="1" dirty="0">
                <a:latin typeface="Arial" charset="0"/>
                <a:ea typeface="ＭＳ Ｐゴシック" charset="0"/>
              </a:rPr>
              <a:t>Deportations</a:t>
            </a:r>
          </a:p>
          <a:p>
            <a:pPr eaLnBrk="1" hangingPunct="1">
              <a:defRPr/>
            </a:pPr>
            <a:r>
              <a:rPr lang="en-US" sz="2800" b="1" dirty="0">
                <a:latin typeface="Arial" charset="0"/>
                <a:ea typeface="ＭＳ Ｐゴシック" charset="0"/>
              </a:rPr>
              <a:t>Developments</a:t>
            </a:r>
          </a:p>
        </p:txBody>
      </p:sp>
      <p:sp>
        <p:nvSpPr>
          <p:cNvPr id="48132" name="Text Box 8"/>
          <p:cNvSpPr txBox="1">
            <a:spLocks noChangeArrowheads="1"/>
          </p:cNvSpPr>
          <p:nvPr/>
        </p:nvSpPr>
        <p:spPr bwMode="auto">
          <a:xfrm>
            <a:off x="8458200" y="76200"/>
            <a:ext cx="533400" cy="4572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solidFill>
                  <a:srgbClr val="000000"/>
                </a:solidFill>
                <a:latin typeface="Arial" charset="0"/>
                <a:cs typeface="Arial" charset="0"/>
              </a:rPr>
              <a:t>56</a:t>
            </a:r>
          </a:p>
        </p:txBody>
      </p:sp>
      <p:sp>
        <p:nvSpPr>
          <p:cNvPr id="57353" name="AutoShape 9"/>
          <p:cNvSpPr>
            <a:spLocks noChangeArrowheads="1"/>
          </p:cNvSpPr>
          <p:nvPr/>
        </p:nvSpPr>
        <p:spPr bwMode="auto">
          <a:xfrm>
            <a:off x="5314950" y="2590800"/>
            <a:ext cx="3505200" cy="1752600"/>
          </a:xfrm>
          <a:prstGeom prst="wedgeRoundRectCallout">
            <a:avLst>
              <a:gd name="adj1" fmla="val -113361"/>
              <a:gd name="adj2" fmla="val -21468"/>
              <a:gd name="adj3" fmla="val 16667"/>
            </a:avLst>
          </a:prstGeom>
          <a:solidFill>
            <a:schemeClr val="tx2">
              <a:lumMod val="20000"/>
              <a:lumOff val="80000"/>
            </a:schemeClr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algn="ctr">
              <a:defRPr/>
            </a:pPr>
            <a:r>
              <a:rPr lang="en-US" sz="2800" b="1">
                <a:solidFill>
                  <a:srgbClr val="000000"/>
                </a:solidFill>
                <a:latin typeface="Arial" charset="0"/>
                <a:cs typeface="Arial" charset="0"/>
              </a:rPr>
              <a:t>Separation</a:t>
            </a:r>
          </a:p>
          <a:p>
            <a:pPr algn="ctr">
              <a:defRPr/>
            </a:pPr>
            <a:r>
              <a:rPr lang="en-US" sz="2800" b="1">
                <a:solidFill>
                  <a:srgbClr val="000000"/>
                </a:solidFill>
                <a:latin typeface="Arial" charset="0"/>
                <a:cs typeface="Arial" charset="0"/>
              </a:rPr>
              <a:t>Synagogue</a:t>
            </a:r>
          </a:p>
          <a:p>
            <a:pPr algn="ctr">
              <a:defRPr/>
            </a:pPr>
            <a:r>
              <a:rPr lang="en-US" sz="2800" b="1">
                <a:solidFill>
                  <a:srgbClr val="000000"/>
                </a:solidFill>
                <a:latin typeface="Arial" charset="0"/>
                <a:cs typeface="Arial" charset="0"/>
              </a:rPr>
              <a:t>No more idolatry</a:t>
            </a: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5556250" y="6308725"/>
            <a:ext cx="3479800" cy="4619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b="1" dirty="0" err="1">
                <a:solidFill>
                  <a:srgbClr val="FFFFFF"/>
                </a:solidFill>
                <a:latin typeface="Arial"/>
                <a:cs typeface="Arial"/>
              </a:rPr>
              <a:t>Beitzel</a:t>
            </a: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, 1</a:t>
            </a:r>
            <a:r>
              <a:rPr lang="en-US" b="1" baseline="30000" dirty="0">
                <a:solidFill>
                  <a:srgbClr val="FFFFFF"/>
                </a:solidFill>
                <a:latin typeface="Arial"/>
                <a:cs typeface="Arial"/>
              </a:rPr>
              <a:t>st</a:t>
            </a:r>
            <a:r>
              <a:rPr lang="en-US" b="1" dirty="0">
                <a:solidFill>
                  <a:srgbClr val="FFFFFF"/>
                </a:solidFill>
                <a:latin typeface="Arial"/>
                <a:cs typeface="Arial"/>
              </a:rPr>
              <a:t> edition, 145</a:t>
            </a:r>
          </a:p>
        </p:txBody>
      </p:sp>
    </p:spTree>
    <p:extLst>
      <p:ext uri="{BB962C8B-B14F-4D97-AF65-F5344CB8AC3E}">
        <p14:creationId xmlns:p14="http://schemas.microsoft.com/office/powerpoint/2010/main" val="3257132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3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35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35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35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353">
                                            <p:bg/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35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353">
                                            <p:bg/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35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353">
                                            <p:bg/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35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353">
                                            <p:bg/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353">
                                            <p:bg/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35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53" grpId="0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1" name="Rectangle 5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2209800" cy="1752600"/>
          </a:xfrm>
        </p:spPr>
        <p:txBody>
          <a:bodyPr/>
          <a:lstStyle/>
          <a:p>
            <a:r>
              <a:rPr lang="en-US" sz="4000"/>
              <a:t>Masa </a:t>
            </a:r>
            <a:br>
              <a:rPr lang="en-US" sz="4000"/>
            </a:br>
            <a:r>
              <a:rPr lang="en-US" sz="4000"/>
              <a:t>Persia</a:t>
            </a:r>
          </a:p>
        </p:txBody>
      </p:sp>
      <p:grpSp>
        <p:nvGrpSpPr>
          <p:cNvPr id="86024" name="Group 8"/>
          <p:cNvGrpSpPr>
            <a:grpSpLocks/>
          </p:cNvGrpSpPr>
          <p:nvPr/>
        </p:nvGrpSpPr>
        <p:grpSpPr bwMode="auto">
          <a:xfrm>
            <a:off x="-228600" y="1905000"/>
            <a:ext cx="9372600" cy="4295775"/>
            <a:chOff x="0" y="1344"/>
            <a:chExt cx="5760" cy="2562"/>
          </a:xfrm>
        </p:grpSpPr>
        <p:pic>
          <p:nvPicPr>
            <p:cNvPr id="86020" name="Picture 4" descr="32 Persi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344"/>
              <a:ext cx="5760" cy="2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86023" name="Picture 7" descr="32 Persia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999"/>
            <a:stretch>
              <a:fillRect/>
            </a:stretch>
          </p:blipFill>
          <p:spPr bwMode="auto">
            <a:xfrm>
              <a:off x="96" y="1344"/>
              <a:ext cx="3744" cy="2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6025" name="Rectangle 9"/>
          <p:cNvSpPr>
            <a:spLocks noChangeArrowheads="1"/>
          </p:cNvSpPr>
          <p:nvPr/>
        </p:nvSpPr>
        <p:spPr bwMode="auto">
          <a:xfrm>
            <a:off x="3200400" y="152400"/>
            <a:ext cx="28956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Kembali</a:t>
            </a:r>
          </a:p>
          <a:p>
            <a:pPr marL="342900" indent="-342900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Char char="n"/>
            </a:pPr>
            <a:r>
              <a:rPr lang="en-US" sz="2800">
                <a:effectLst>
                  <a:outerShdw blurRad="38100" dist="38100" dir="2700000" algn="tl">
                    <a:srgbClr val="000000"/>
                  </a:outerShdw>
                </a:effectLst>
              </a:rPr>
              <a:t>Perkembangan</a:t>
            </a:r>
          </a:p>
        </p:txBody>
      </p:sp>
      <p:grpSp>
        <p:nvGrpSpPr>
          <p:cNvPr id="86031" name="Group 15"/>
          <p:cNvGrpSpPr>
            <a:grpSpLocks/>
          </p:cNvGrpSpPr>
          <p:nvPr/>
        </p:nvGrpSpPr>
        <p:grpSpPr bwMode="auto">
          <a:xfrm>
            <a:off x="2590800" y="3276600"/>
            <a:ext cx="2590800" cy="914400"/>
            <a:chOff x="1536" y="2064"/>
            <a:chExt cx="1632" cy="576"/>
          </a:xfrm>
        </p:grpSpPr>
        <p:sp>
          <p:nvSpPr>
            <p:cNvPr id="86026" name="AutoShape 10"/>
            <p:cNvSpPr>
              <a:spLocks noChangeArrowheads="1"/>
            </p:cNvSpPr>
            <p:nvPr/>
          </p:nvSpPr>
          <p:spPr bwMode="auto">
            <a:xfrm rot="10800000" flipV="1">
              <a:off x="1776" y="2112"/>
              <a:ext cx="1392" cy="528"/>
            </a:xfrm>
            <a:custGeom>
              <a:avLst/>
              <a:gdLst>
                <a:gd name="T0" fmla="*/ 9250 w 21600"/>
                <a:gd name="T1" fmla="*/ 0 h 21600"/>
                <a:gd name="T2" fmla="*/ 3055 w 21600"/>
                <a:gd name="T3" fmla="*/ 21600 h 21600"/>
                <a:gd name="T4" fmla="*/ 9725 w 21600"/>
                <a:gd name="T5" fmla="*/ 8310 h 21600"/>
                <a:gd name="T6" fmla="*/ 15662 w 21600"/>
                <a:gd name="T7" fmla="*/ 14285 h 21600"/>
                <a:gd name="T8" fmla="*/ 21600 w 21600"/>
                <a:gd name="T9" fmla="*/ 8310 h 21600"/>
                <a:gd name="T10" fmla="*/ 17694720 60000 65536"/>
                <a:gd name="T11" fmla="*/ 5898240 60000 65536"/>
                <a:gd name="T12" fmla="*/ 5898240 60000 65536"/>
                <a:gd name="T13" fmla="*/ 5898240 60000 65536"/>
                <a:gd name="T14" fmla="*/ 0 60000 65536"/>
                <a:gd name="T15" fmla="*/ 0 w 21600"/>
                <a:gd name="T16" fmla="*/ 8310 h 21600"/>
                <a:gd name="T17" fmla="*/ 6110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5662" y="14285"/>
                  </a:moveTo>
                  <a:lnTo>
                    <a:pt x="21600" y="8310"/>
                  </a:lnTo>
                  <a:lnTo>
                    <a:pt x="18630" y="8310"/>
                  </a:lnTo>
                  <a:cubicBezTo>
                    <a:pt x="18630" y="3721"/>
                    <a:pt x="14430" y="0"/>
                    <a:pt x="9250" y="0"/>
                  </a:cubicBezTo>
                  <a:cubicBezTo>
                    <a:pt x="4141" y="0"/>
                    <a:pt x="0" y="3799"/>
                    <a:pt x="0" y="8485"/>
                  </a:cubicBezTo>
                  <a:lnTo>
                    <a:pt x="0" y="21600"/>
                  </a:lnTo>
                  <a:lnTo>
                    <a:pt x="6110" y="21600"/>
                  </a:lnTo>
                  <a:lnTo>
                    <a:pt x="6110" y="8310"/>
                  </a:lnTo>
                  <a:cubicBezTo>
                    <a:pt x="6110" y="6947"/>
                    <a:pt x="7362" y="5842"/>
                    <a:pt x="8907" y="5842"/>
                  </a:cubicBezTo>
                  <a:lnTo>
                    <a:pt x="9725" y="5842"/>
                  </a:lnTo>
                  <a:cubicBezTo>
                    <a:pt x="11269" y="5842"/>
                    <a:pt x="12520" y="6947"/>
                    <a:pt x="12520" y="8310"/>
                  </a:cubicBezTo>
                  <a:lnTo>
                    <a:pt x="9725" y="8310"/>
                  </a:lnTo>
                  <a:close/>
                </a:path>
              </a:pathLst>
            </a:custGeom>
            <a:solidFill>
              <a:schemeClr val="accent1"/>
            </a:solidFill>
            <a:ln w="127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30" name="Text Box 14"/>
            <p:cNvSpPr txBox="1">
              <a:spLocks noChangeArrowheads="1"/>
            </p:cNvSpPr>
            <p:nvPr/>
          </p:nvSpPr>
          <p:spPr bwMode="auto">
            <a:xfrm>
              <a:off x="1536" y="2064"/>
              <a:ext cx="539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b="1">
                  <a:solidFill>
                    <a:schemeClr val="bg2"/>
                  </a:solidFill>
                </a:rPr>
                <a:t>Kuil</a:t>
              </a:r>
            </a:p>
          </p:txBody>
        </p:sp>
      </p:grpSp>
      <p:grpSp>
        <p:nvGrpSpPr>
          <p:cNvPr id="86032" name="Group 16"/>
          <p:cNvGrpSpPr>
            <a:grpSpLocks/>
          </p:cNvGrpSpPr>
          <p:nvPr/>
        </p:nvGrpSpPr>
        <p:grpSpPr bwMode="auto">
          <a:xfrm>
            <a:off x="2590800" y="3581400"/>
            <a:ext cx="2590800" cy="914400"/>
            <a:chOff x="1536" y="2064"/>
            <a:chExt cx="1632" cy="576"/>
          </a:xfrm>
        </p:grpSpPr>
        <p:sp>
          <p:nvSpPr>
            <p:cNvPr id="86033" name="AutoShape 17"/>
            <p:cNvSpPr>
              <a:spLocks noChangeArrowheads="1"/>
            </p:cNvSpPr>
            <p:nvPr/>
          </p:nvSpPr>
          <p:spPr bwMode="auto">
            <a:xfrm rot="10800000" flipV="1">
              <a:off x="1776" y="2112"/>
              <a:ext cx="1392" cy="528"/>
            </a:xfrm>
            <a:custGeom>
              <a:avLst/>
              <a:gdLst>
                <a:gd name="T0" fmla="*/ 9250 w 21600"/>
                <a:gd name="T1" fmla="*/ 0 h 21600"/>
                <a:gd name="T2" fmla="*/ 3055 w 21600"/>
                <a:gd name="T3" fmla="*/ 21600 h 21600"/>
                <a:gd name="T4" fmla="*/ 9725 w 21600"/>
                <a:gd name="T5" fmla="*/ 8310 h 21600"/>
                <a:gd name="T6" fmla="*/ 15662 w 21600"/>
                <a:gd name="T7" fmla="*/ 14285 h 21600"/>
                <a:gd name="T8" fmla="*/ 21600 w 21600"/>
                <a:gd name="T9" fmla="*/ 8310 h 21600"/>
                <a:gd name="T10" fmla="*/ 17694720 60000 65536"/>
                <a:gd name="T11" fmla="*/ 5898240 60000 65536"/>
                <a:gd name="T12" fmla="*/ 5898240 60000 65536"/>
                <a:gd name="T13" fmla="*/ 5898240 60000 65536"/>
                <a:gd name="T14" fmla="*/ 0 60000 65536"/>
                <a:gd name="T15" fmla="*/ 0 w 21600"/>
                <a:gd name="T16" fmla="*/ 8310 h 21600"/>
                <a:gd name="T17" fmla="*/ 6110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5662" y="14285"/>
                  </a:moveTo>
                  <a:lnTo>
                    <a:pt x="21600" y="8310"/>
                  </a:lnTo>
                  <a:lnTo>
                    <a:pt x="18630" y="8310"/>
                  </a:lnTo>
                  <a:cubicBezTo>
                    <a:pt x="18630" y="3721"/>
                    <a:pt x="14430" y="0"/>
                    <a:pt x="9250" y="0"/>
                  </a:cubicBezTo>
                  <a:cubicBezTo>
                    <a:pt x="4141" y="0"/>
                    <a:pt x="0" y="3799"/>
                    <a:pt x="0" y="8485"/>
                  </a:cubicBezTo>
                  <a:lnTo>
                    <a:pt x="0" y="21600"/>
                  </a:lnTo>
                  <a:lnTo>
                    <a:pt x="6110" y="21600"/>
                  </a:lnTo>
                  <a:lnTo>
                    <a:pt x="6110" y="8310"/>
                  </a:lnTo>
                  <a:cubicBezTo>
                    <a:pt x="6110" y="6947"/>
                    <a:pt x="7362" y="5842"/>
                    <a:pt x="8907" y="5842"/>
                  </a:cubicBezTo>
                  <a:lnTo>
                    <a:pt x="9725" y="5842"/>
                  </a:lnTo>
                  <a:cubicBezTo>
                    <a:pt x="11269" y="5842"/>
                    <a:pt x="12520" y="6947"/>
                    <a:pt x="12520" y="8310"/>
                  </a:cubicBezTo>
                  <a:lnTo>
                    <a:pt x="9725" y="8310"/>
                  </a:lnTo>
                  <a:close/>
                </a:path>
              </a:pathLst>
            </a:custGeom>
            <a:solidFill>
              <a:schemeClr val="accent1"/>
            </a:solidFill>
            <a:ln w="127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34" name="Text Box 18"/>
            <p:cNvSpPr txBox="1">
              <a:spLocks noChangeArrowheads="1"/>
            </p:cNvSpPr>
            <p:nvPr/>
          </p:nvSpPr>
          <p:spPr bwMode="auto">
            <a:xfrm>
              <a:off x="1536" y="2064"/>
              <a:ext cx="73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b="1">
                  <a:solidFill>
                    <a:schemeClr val="bg2"/>
                  </a:solidFill>
                </a:rPr>
                <a:t>Orang</a:t>
              </a:r>
            </a:p>
          </p:txBody>
        </p:sp>
      </p:grpSp>
      <p:grpSp>
        <p:nvGrpSpPr>
          <p:cNvPr id="86035" name="Group 19"/>
          <p:cNvGrpSpPr>
            <a:grpSpLocks/>
          </p:cNvGrpSpPr>
          <p:nvPr/>
        </p:nvGrpSpPr>
        <p:grpSpPr bwMode="auto">
          <a:xfrm>
            <a:off x="2590800" y="3886200"/>
            <a:ext cx="2590800" cy="914400"/>
            <a:chOff x="1536" y="2064"/>
            <a:chExt cx="1632" cy="576"/>
          </a:xfrm>
        </p:grpSpPr>
        <p:sp>
          <p:nvSpPr>
            <p:cNvPr id="86036" name="AutoShape 20"/>
            <p:cNvSpPr>
              <a:spLocks noChangeArrowheads="1"/>
            </p:cNvSpPr>
            <p:nvPr/>
          </p:nvSpPr>
          <p:spPr bwMode="auto">
            <a:xfrm rot="10800000" flipV="1">
              <a:off x="1776" y="2112"/>
              <a:ext cx="1392" cy="528"/>
            </a:xfrm>
            <a:custGeom>
              <a:avLst/>
              <a:gdLst>
                <a:gd name="T0" fmla="*/ 9250 w 21600"/>
                <a:gd name="T1" fmla="*/ 0 h 21600"/>
                <a:gd name="T2" fmla="*/ 3055 w 21600"/>
                <a:gd name="T3" fmla="*/ 21600 h 21600"/>
                <a:gd name="T4" fmla="*/ 9725 w 21600"/>
                <a:gd name="T5" fmla="*/ 8310 h 21600"/>
                <a:gd name="T6" fmla="*/ 15662 w 21600"/>
                <a:gd name="T7" fmla="*/ 14285 h 21600"/>
                <a:gd name="T8" fmla="*/ 21600 w 21600"/>
                <a:gd name="T9" fmla="*/ 8310 h 21600"/>
                <a:gd name="T10" fmla="*/ 17694720 60000 65536"/>
                <a:gd name="T11" fmla="*/ 5898240 60000 65536"/>
                <a:gd name="T12" fmla="*/ 5898240 60000 65536"/>
                <a:gd name="T13" fmla="*/ 5898240 60000 65536"/>
                <a:gd name="T14" fmla="*/ 0 60000 65536"/>
                <a:gd name="T15" fmla="*/ 0 w 21600"/>
                <a:gd name="T16" fmla="*/ 8310 h 21600"/>
                <a:gd name="T17" fmla="*/ 6110 w 21600"/>
                <a:gd name="T18" fmla="*/ 21600 h 216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1600" h="21600">
                  <a:moveTo>
                    <a:pt x="15662" y="14285"/>
                  </a:moveTo>
                  <a:lnTo>
                    <a:pt x="21600" y="8310"/>
                  </a:lnTo>
                  <a:lnTo>
                    <a:pt x="18630" y="8310"/>
                  </a:lnTo>
                  <a:cubicBezTo>
                    <a:pt x="18630" y="3721"/>
                    <a:pt x="14430" y="0"/>
                    <a:pt x="9250" y="0"/>
                  </a:cubicBezTo>
                  <a:cubicBezTo>
                    <a:pt x="4141" y="0"/>
                    <a:pt x="0" y="3799"/>
                    <a:pt x="0" y="8485"/>
                  </a:cubicBezTo>
                  <a:lnTo>
                    <a:pt x="0" y="21600"/>
                  </a:lnTo>
                  <a:lnTo>
                    <a:pt x="6110" y="21600"/>
                  </a:lnTo>
                  <a:lnTo>
                    <a:pt x="6110" y="8310"/>
                  </a:lnTo>
                  <a:cubicBezTo>
                    <a:pt x="6110" y="6947"/>
                    <a:pt x="7362" y="5842"/>
                    <a:pt x="8907" y="5842"/>
                  </a:cubicBezTo>
                  <a:lnTo>
                    <a:pt x="9725" y="5842"/>
                  </a:lnTo>
                  <a:cubicBezTo>
                    <a:pt x="11269" y="5842"/>
                    <a:pt x="12520" y="6947"/>
                    <a:pt x="12520" y="8310"/>
                  </a:cubicBezTo>
                  <a:lnTo>
                    <a:pt x="9725" y="8310"/>
                  </a:lnTo>
                  <a:close/>
                </a:path>
              </a:pathLst>
            </a:custGeom>
            <a:solidFill>
              <a:schemeClr val="accent1"/>
            </a:solidFill>
            <a:ln w="12700" cap="sq">
              <a:solidFill>
                <a:schemeClr val="bg2"/>
              </a:solidFill>
              <a:miter lim="800000"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37" name="Text Box 21"/>
            <p:cNvSpPr txBox="1">
              <a:spLocks noChangeArrowheads="1"/>
            </p:cNvSpPr>
            <p:nvPr/>
          </p:nvSpPr>
          <p:spPr bwMode="auto">
            <a:xfrm>
              <a:off x="1536" y="2064"/>
              <a:ext cx="913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800" b="1">
                  <a:solidFill>
                    <a:schemeClr val="bg2"/>
                  </a:solidFill>
                </a:rPr>
                <a:t>Tembok</a:t>
              </a:r>
            </a:p>
          </p:txBody>
        </p:sp>
      </p:grpSp>
      <p:sp>
        <p:nvSpPr>
          <p:cNvPr id="86038" name="Text Box 22"/>
          <p:cNvSpPr txBox="1">
            <a:spLocks noChangeArrowheads="1"/>
          </p:cNvSpPr>
          <p:nvPr/>
        </p:nvSpPr>
        <p:spPr bwMode="auto">
          <a:xfrm>
            <a:off x="0" y="0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57, 59</a:t>
            </a:r>
          </a:p>
        </p:txBody>
      </p:sp>
      <p:pic>
        <p:nvPicPr>
          <p:cNvPr id="86039" name="Picture 23" descr="Cyr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0" y="0"/>
            <a:ext cx="2127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60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6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86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86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6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6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860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60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7772400" cy="838200"/>
          </a:xfrm>
        </p:spPr>
        <p:txBody>
          <a:bodyPr/>
          <a:lstStyle/>
          <a:p>
            <a:r>
              <a:rPr lang="en-US" sz="4000"/>
              <a:t>Peta-peta dari dinasti-dinasti pada masa pergantian perjanjian</a:t>
            </a:r>
          </a:p>
        </p:txBody>
      </p:sp>
      <p:sp>
        <p:nvSpPr>
          <p:cNvPr id="103428" name="Text Box 4"/>
          <p:cNvSpPr txBox="1">
            <a:spLocks noChangeArrowheads="1"/>
          </p:cNvSpPr>
          <p:nvPr/>
        </p:nvSpPr>
        <p:spPr bwMode="auto">
          <a:xfrm>
            <a:off x="8686800" y="112713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52</a:t>
            </a:r>
          </a:p>
        </p:txBody>
      </p:sp>
      <p:pic>
        <p:nvPicPr>
          <p:cNvPr id="103433" name="Picture 9" descr="60 Assyri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866" b="10028"/>
          <a:stretch>
            <a:fillRect/>
          </a:stretch>
        </p:blipFill>
        <p:spPr bwMode="auto">
          <a:xfrm>
            <a:off x="3886200" y="2855913"/>
            <a:ext cx="3124200" cy="255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438" name="Group 14"/>
          <p:cNvGrpSpPr>
            <a:grpSpLocks/>
          </p:cNvGrpSpPr>
          <p:nvPr/>
        </p:nvGrpSpPr>
        <p:grpSpPr bwMode="auto">
          <a:xfrm>
            <a:off x="2743200" y="2362200"/>
            <a:ext cx="6400800" cy="3152775"/>
            <a:chOff x="898" y="1680"/>
            <a:chExt cx="4862" cy="2226"/>
          </a:xfrm>
        </p:grpSpPr>
        <p:pic>
          <p:nvPicPr>
            <p:cNvPr id="103436" name="Picture 12" descr="32 Persia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1680"/>
              <a:ext cx="4848" cy="2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437" name="Picture 13" descr="32 Persia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999"/>
            <a:stretch>
              <a:fillRect/>
            </a:stretch>
          </p:blipFill>
          <p:spPr bwMode="auto">
            <a:xfrm>
              <a:off x="898" y="1680"/>
              <a:ext cx="3214" cy="2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439" name="Picture 15" descr="31 Babyloni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5"/>
          <a:stretch>
            <a:fillRect/>
          </a:stretch>
        </p:blipFill>
        <p:spPr bwMode="auto">
          <a:xfrm>
            <a:off x="4038600" y="2819400"/>
            <a:ext cx="2819400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429" name="Group 5"/>
          <p:cNvGrpSpPr>
            <a:grpSpLocks/>
          </p:cNvGrpSpPr>
          <p:nvPr/>
        </p:nvGrpSpPr>
        <p:grpSpPr bwMode="auto">
          <a:xfrm>
            <a:off x="3505200" y="2209800"/>
            <a:ext cx="6477000" cy="3657600"/>
            <a:chOff x="0" y="1152"/>
            <a:chExt cx="5580" cy="2743"/>
          </a:xfrm>
        </p:grpSpPr>
        <p:pic>
          <p:nvPicPr>
            <p:cNvPr id="103430" name="Picture 6" descr="33 Greek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52"/>
              <a:ext cx="5580" cy="27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808080">
                        <a:alpha val="74998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03431" name="Picture 7" descr="33 Greek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93"/>
            <a:stretch>
              <a:fillRect/>
            </a:stretch>
          </p:blipFill>
          <p:spPr bwMode="auto">
            <a:xfrm>
              <a:off x="4080" y="1152"/>
              <a:ext cx="1440" cy="2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432" name="Picture 8" descr="34 Rom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6964363" cy="4195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440" name="Text Box 16"/>
          <p:cNvSpPr txBox="1">
            <a:spLocks noChangeArrowheads="1"/>
          </p:cNvSpPr>
          <p:nvPr/>
        </p:nvSpPr>
        <p:spPr bwMode="auto">
          <a:xfrm>
            <a:off x="4343400" y="1295400"/>
            <a:ext cx="2514600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00"/>
                </a:solidFill>
              </a:rPr>
              <a:t>DINASTI ROMA</a:t>
            </a:r>
          </a:p>
        </p:txBody>
      </p:sp>
      <p:sp>
        <p:nvSpPr>
          <p:cNvPr id="103441" name="Text Box 17"/>
          <p:cNvSpPr txBox="1">
            <a:spLocks noChangeArrowheads="1"/>
          </p:cNvSpPr>
          <p:nvPr/>
        </p:nvSpPr>
        <p:spPr bwMode="auto">
          <a:xfrm>
            <a:off x="4876800" y="2209800"/>
            <a:ext cx="2971800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FF00"/>
                </a:solidFill>
              </a:rPr>
              <a:t>DINASTI YUNANI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0343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1034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0343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10342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034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ChangeArrowheads="1"/>
          </p:cNvSpPr>
          <p:nvPr/>
        </p:nvSpPr>
        <p:spPr bwMode="auto">
          <a:xfrm>
            <a:off x="0" y="0"/>
            <a:ext cx="9448800" cy="6858000"/>
          </a:xfrm>
          <a:prstGeom prst="rect">
            <a:avLst/>
          </a:prstGeom>
          <a:gradFill rotWithShape="0">
            <a:gsLst>
              <a:gs pos="0">
                <a:srgbClr val="8C3D91"/>
              </a:gs>
              <a:gs pos="6000">
                <a:srgbClr val="7005D4"/>
              </a:gs>
              <a:gs pos="15000">
                <a:srgbClr val="181CC7"/>
              </a:gs>
              <a:gs pos="30001">
                <a:srgbClr val="0A128C"/>
              </a:gs>
              <a:gs pos="50000">
                <a:srgbClr val="000000"/>
              </a:gs>
              <a:gs pos="70000">
                <a:srgbClr val="0A128C"/>
              </a:gs>
              <a:gs pos="85000">
                <a:srgbClr val="181CC7"/>
              </a:gs>
              <a:gs pos="94000">
                <a:srgbClr val="7005D4"/>
              </a:gs>
              <a:gs pos="100000">
                <a:srgbClr val="8C3D91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3200" b="1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36195" name="Text Box 3"/>
          <p:cNvSpPr txBox="1">
            <a:spLocks noChangeArrowheads="1"/>
          </p:cNvSpPr>
          <p:nvPr/>
        </p:nvSpPr>
        <p:spPr bwMode="auto">
          <a:xfrm>
            <a:off x="6400800" y="4113213"/>
            <a:ext cx="381000" cy="137318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</a:rPr>
              <a:t>150</a:t>
            </a:r>
          </a:p>
        </p:txBody>
      </p:sp>
      <p:sp>
        <p:nvSpPr>
          <p:cNvPr id="136196" name="Text Box 4"/>
          <p:cNvSpPr txBox="1">
            <a:spLocks noChangeArrowheads="1"/>
          </p:cNvSpPr>
          <p:nvPr/>
        </p:nvSpPr>
        <p:spPr bwMode="auto">
          <a:xfrm>
            <a:off x="3505200" y="4113213"/>
            <a:ext cx="381000" cy="137318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</a:rPr>
              <a:t>300</a:t>
            </a:r>
          </a:p>
        </p:txBody>
      </p:sp>
      <p:sp>
        <p:nvSpPr>
          <p:cNvPr id="136197" name="Text Box 5"/>
          <p:cNvSpPr txBox="1">
            <a:spLocks noChangeArrowheads="1"/>
          </p:cNvSpPr>
          <p:nvPr/>
        </p:nvSpPr>
        <p:spPr bwMode="auto">
          <a:xfrm>
            <a:off x="1524000" y="4113213"/>
            <a:ext cx="381000" cy="137318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</a:rPr>
              <a:t>400</a:t>
            </a:r>
          </a:p>
        </p:txBody>
      </p:sp>
      <p:sp>
        <p:nvSpPr>
          <p:cNvPr id="136198" name="Text Box 6"/>
          <p:cNvSpPr txBox="1">
            <a:spLocks noChangeArrowheads="1"/>
          </p:cNvSpPr>
          <p:nvPr/>
        </p:nvSpPr>
        <p:spPr bwMode="auto">
          <a:xfrm>
            <a:off x="552450" y="4113213"/>
            <a:ext cx="381000" cy="137318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</a:rPr>
              <a:t>450</a:t>
            </a:r>
          </a:p>
        </p:txBody>
      </p:sp>
      <p:sp>
        <p:nvSpPr>
          <p:cNvPr id="136199" name="Text Box 7"/>
          <p:cNvSpPr txBox="1">
            <a:spLocks noChangeArrowheads="1"/>
          </p:cNvSpPr>
          <p:nvPr/>
        </p:nvSpPr>
        <p:spPr bwMode="auto">
          <a:xfrm>
            <a:off x="8382000" y="4113213"/>
            <a:ext cx="381000" cy="9461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</a:rPr>
              <a:t> 0</a:t>
            </a:r>
          </a:p>
        </p:txBody>
      </p:sp>
      <p:sp>
        <p:nvSpPr>
          <p:cNvPr id="136200" name="Text Box 8"/>
          <p:cNvSpPr txBox="1">
            <a:spLocks noChangeArrowheads="1"/>
          </p:cNvSpPr>
          <p:nvPr/>
        </p:nvSpPr>
        <p:spPr bwMode="auto">
          <a:xfrm>
            <a:off x="2514600" y="4113213"/>
            <a:ext cx="381000" cy="137318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</a:rPr>
              <a:t>350</a:t>
            </a:r>
          </a:p>
        </p:txBody>
      </p:sp>
      <p:sp>
        <p:nvSpPr>
          <p:cNvPr id="136201" name="Text Box 9"/>
          <p:cNvSpPr txBox="1">
            <a:spLocks noChangeArrowheads="1"/>
          </p:cNvSpPr>
          <p:nvPr/>
        </p:nvSpPr>
        <p:spPr bwMode="auto">
          <a:xfrm>
            <a:off x="4352925" y="4113213"/>
            <a:ext cx="600075" cy="137318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</a:rPr>
              <a:t>2 5 0 </a:t>
            </a:r>
          </a:p>
        </p:txBody>
      </p:sp>
      <p:sp>
        <p:nvSpPr>
          <p:cNvPr id="136202" name="Text Box 10"/>
          <p:cNvSpPr txBox="1">
            <a:spLocks noChangeArrowheads="1"/>
          </p:cNvSpPr>
          <p:nvPr/>
        </p:nvSpPr>
        <p:spPr bwMode="auto">
          <a:xfrm>
            <a:off x="5391150" y="4113213"/>
            <a:ext cx="600075" cy="137318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</a:rPr>
              <a:t>2 0 0 </a:t>
            </a:r>
          </a:p>
        </p:txBody>
      </p:sp>
      <p:sp>
        <p:nvSpPr>
          <p:cNvPr id="136203" name="Text Box 11"/>
          <p:cNvSpPr txBox="1">
            <a:spLocks noChangeArrowheads="1"/>
          </p:cNvSpPr>
          <p:nvPr/>
        </p:nvSpPr>
        <p:spPr bwMode="auto">
          <a:xfrm>
            <a:off x="7391400" y="4113213"/>
            <a:ext cx="381000" cy="1373187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bg1"/>
                </a:solidFill>
              </a:rPr>
              <a:t>100</a:t>
            </a:r>
          </a:p>
        </p:txBody>
      </p:sp>
      <p:sp>
        <p:nvSpPr>
          <p:cNvPr id="136204" name="Text Box 12"/>
          <p:cNvSpPr txBox="1">
            <a:spLocks noChangeArrowheads="1"/>
          </p:cNvSpPr>
          <p:nvPr/>
        </p:nvSpPr>
        <p:spPr bwMode="auto">
          <a:xfrm>
            <a:off x="0" y="638175"/>
            <a:ext cx="2514600" cy="11906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99FF9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99FF99"/>
                </a:solidFill>
              </a:rPr>
              <a:t>Persia 539-331</a:t>
            </a:r>
          </a:p>
        </p:txBody>
      </p:sp>
      <p:sp>
        <p:nvSpPr>
          <p:cNvPr id="136205" name="Text Box 13"/>
          <p:cNvSpPr txBox="1">
            <a:spLocks noChangeArrowheads="1"/>
          </p:cNvSpPr>
          <p:nvPr/>
        </p:nvSpPr>
        <p:spPr bwMode="auto">
          <a:xfrm>
            <a:off x="2971800" y="638175"/>
            <a:ext cx="2133600" cy="14652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chemeClr val="bg1"/>
                </a:solidFill>
              </a:rPr>
              <a:t>Yunani</a:t>
            </a:r>
          </a:p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chemeClr val="bg1"/>
                </a:solidFill>
              </a:rPr>
              <a:t>331-167</a:t>
            </a:r>
          </a:p>
        </p:txBody>
      </p:sp>
      <p:sp>
        <p:nvSpPr>
          <p:cNvPr id="136206" name="Text Box 14"/>
          <p:cNvSpPr txBox="1">
            <a:spLocks noChangeArrowheads="1"/>
          </p:cNvSpPr>
          <p:nvPr/>
        </p:nvSpPr>
        <p:spPr bwMode="auto">
          <a:xfrm rot="-24471823">
            <a:off x="5479257" y="2082006"/>
            <a:ext cx="3086100" cy="14652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CCCC00"/>
                </a:solidFill>
              </a:rPr>
              <a:t>Makabe </a:t>
            </a:r>
          </a:p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CCCC00"/>
                </a:solidFill>
              </a:rPr>
              <a:t>167-134</a:t>
            </a:r>
          </a:p>
        </p:txBody>
      </p:sp>
      <p:sp>
        <p:nvSpPr>
          <p:cNvPr id="136207" name="Text Box 15"/>
          <p:cNvSpPr txBox="1">
            <a:spLocks noChangeArrowheads="1"/>
          </p:cNvSpPr>
          <p:nvPr/>
        </p:nvSpPr>
        <p:spPr bwMode="auto">
          <a:xfrm>
            <a:off x="7581900" y="638175"/>
            <a:ext cx="1790700" cy="146526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33CCFF"/>
                </a:solidFill>
              </a:rPr>
              <a:t>Roma</a:t>
            </a:r>
          </a:p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33CCFF"/>
                </a:solidFill>
              </a:rPr>
              <a:t>63-</a:t>
            </a:r>
          </a:p>
        </p:txBody>
      </p:sp>
      <p:grpSp>
        <p:nvGrpSpPr>
          <p:cNvPr id="136208" name="Group 16"/>
          <p:cNvGrpSpPr>
            <a:grpSpLocks/>
          </p:cNvGrpSpPr>
          <p:nvPr/>
        </p:nvGrpSpPr>
        <p:grpSpPr bwMode="auto">
          <a:xfrm>
            <a:off x="304800" y="3581400"/>
            <a:ext cx="8763000" cy="350838"/>
            <a:chOff x="192" y="1947"/>
            <a:chExt cx="5520" cy="530"/>
          </a:xfrm>
        </p:grpSpPr>
        <p:sp>
          <p:nvSpPr>
            <p:cNvPr id="136209" name="Line 17"/>
            <p:cNvSpPr>
              <a:spLocks noChangeShapeType="1"/>
            </p:cNvSpPr>
            <p:nvPr/>
          </p:nvSpPr>
          <p:spPr bwMode="auto">
            <a:xfrm>
              <a:off x="5712" y="1949"/>
              <a:ext cx="0" cy="528"/>
            </a:xfrm>
            <a:prstGeom prst="line">
              <a:avLst/>
            </a:prstGeom>
            <a:noFill/>
            <a:ln w="76200">
              <a:solidFill>
                <a:schemeClr val="hlink"/>
              </a:solidFill>
              <a:round/>
              <a:headEnd/>
              <a:tailEnd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6210" name="Group 18"/>
            <p:cNvGrpSpPr>
              <a:grpSpLocks/>
            </p:cNvGrpSpPr>
            <p:nvPr/>
          </p:nvGrpSpPr>
          <p:grpSpPr bwMode="auto">
            <a:xfrm>
              <a:off x="192" y="1947"/>
              <a:ext cx="5208" cy="530"/>
              <a:chOff x="192" y="1947"/>
              <a:chExt cx="5208" cy="530"/>
            </a:xfrm>
          </p:grpSpPr>
          <p:grpSp>
            <p:nvGrpSpPr>
              <p:cNvPr id="136211" name="Group 19"/>
              <p:cNvGrpSpPr>
                <a:grpSpLocks/>
              </p:cNvGrpSpPr>
              <p:nvPr/>
            </p:nvGrpSpPr>
            <p:grpSpPr bwMode="auto">
              <a:xfrm>
                <a:off x="468" y="1947"/>
                <a:ext cx="4932" cy="528"/>
                <a:chOff x="468" y="1918"/>
                <a:chExt cx="4932" cy="528"/>
              </a:xfrm>
            </p:grpSpPr>
            <p:sp>
              <p:nvSpPr>
                <p:cNvPr id="136212" name="Line 20"/>
                <p:cNvSpPr>
                  <a:spLocks noChangeShapeType="1"/>
                </p:cNvSpPr>
                <p:nvPr/>
              </p:nvSpPr>
              <p:spPr bwMode="auto">
                <a:xfrm>
                  <a:off x="468" y="1918"/>
                  <a:ext cx="0" cy="526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213" name="Line 21"/>
                <p:cNvSpPr>
                  <a:spLocks noChangeShapeType="1"/>
                </p:cNvSpPr>
                <p:nvPr/>
              </p:nvSpPr>
              <p:spPr bwMode="auto">
                <a:xfrm>
                  <a:off x="1392" y="1918"/>
                  <a:ext cx="0" cy="528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214" name="Line 22"/>
                <p:cNvSpPr>
                  <a:spLocks noChangeShapeType="1"/>
                </p:cNvSpPr>
                <p:nvPr/>
              </p:nvSpPr>
              <p:spPr bwMode="auto">
                <a:xfrm>
                  <a:off x="776" y="1918"/>
                  <a:ext cx="0" cy="528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215" name="Line 23"/>
                <p:cNvSpPr>
                  <a:spLocks noChangeShapeType="1"/>
                </p:cNvSpPr>
                <p:nvPr/>
              </p:nvSpPr>
              <p:spPr bwMode="auto">
                <a:xfrm>
                  <a:off x="2317" y="1918"/>
                  <a:ext cx="0" cy="526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216" name="Line 24"/>
                <p:cNvSpPr>
                  <a:spLocks noChangeShapeType="1"/>
                </p:cNvSpPr>
                <p:nvPr/>
              </p:nvSpPr>
              <p:spPr bwMode="auto">
                <a:xfrm>
                  <a:off x="3242" y="1918"/>
                  <a:ext cx="0" cy="528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217" name="Line 25"/>
                <p:cNvSpPr>
                  <a:spLocks noChangeShapeType="1"/>
                </p:cNvSpPr>
                <p:nvPr/>
              </p:nvSpPr>
              <p:spPr bwMode="auto">
                <a:xfrm>
                  <a:off x="2625" y="1918"/>
                  <a:ext cx="0" cy="528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218" name="Line 26"/>
                <p:cNvSpPr>
                  <a:spLocks noChangeShapeType="1"/>
                </p:cNvSpPr>
                <p:nvPr/>
              </p:nvSpPr>
              <p:spPr bwMode="auto">
                <a:xfrm>
                  <a:off x="2009" y="1918"/>
                  <a:ext cx="0" cy="526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219" name="Line 27"/>
                <p:cNvSpPr>
                  <a:spLocks noChangeShapeType="1"/>
                </p:cNvSpPr>
                <p:nvPr/>
              </p:nvSpPr>
              <p:spPr bwMode="auto">
                <a:xfrm>
                  <a:off x="3858" y="1918"/>
                  <a:ext cx="0" cy="526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220" name="Line 28"/>
                <p:cNvSpPr>
                  <a:spLocks noChangeShapeType="1"/>
                </p:cNvSpPr>
                <p:nvPr/>
              </p:nvSpPr>
              <p:spPr bwMode="auto">
                <a:xfrm>
                  <a:off x="4783" y="1918"/>
                  <a:ext cx="0" cy="528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221" name="Line 29"/>
                <p:cNvSpPr>
                  <a:spLocks noChangeShapeType="1"/>
                </p:cNvSpPr>
                <p:nvPr/>
              </p:nvSpPr>
              <p:spPr bwMode="auto">
                <a:xfrm>
                  <a:off x="4475" y="1918"/>
                  <a:ext cx="0" cy="528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222" name="Line 30"/>
                <p:cNvSpPr>
                  <a:spLocks noChangeShapeType="1"/>
                </p:cNvSpPr>
                <p:nvPr/>
              </p:nvSpPr>
              <p:spPr bwMode="auto">
                <a:xfrm>
                  <a:off x="3550" y="1918"/>
                  <a:ext cx="0" cy="526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223" name="Line 31"/>
                <p:cNvSpPr>
                  <a:spLocks noChangeShapeType="1"/>
                </p:cNvSpPr>
                <p:nvPr/>
              </p:nvSpPr>
              <p:spPr bwMode="auto">
                <a:xfrm>
                  <a:off x="5400" y="1918"/>
                  <a:ext cx="0" cy="526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224" name="Line 32"/>
                <p:cNvSpPr>
                  <a:spLocks noChangeShapeType="1"/>
                </p:cNvSpPr>
                <p:nvPr/>
              </p:nvSpPr>
              <p:spPr bwMode="auto">
                <a:xfrm>
                  <a:off x="5091" y="1918"/>
                  <a:ext cx="0" cy="528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225" name="Line 33"/>
                <p:cNvSpPr>
                  <a:spLocks noChangeShapeType="1"/>
                </p:cNvSpPr>
                <p:nvPr/>
              </p:nvSpPr>
              <p:spPr bwMode="auto">
                <a:xfrm>
                  <a:off x="4167" y="1918"/>
                  <a:ext cx="0" cy="528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226" name="Line 34"/>
                <p:cNvSpPr>
                  <a:spLocks noChangeShapeType="1"/>
                </p:cNvSpPr>
                <p:nvPr/>
              </p:nvSpPr>
              <p:spPr bwMode="auto">
                <a:xfrm>
                  <a:off x="1084" y="1918"/>
                  <a:ext cx="0" cy="528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227" name="Line 35"/>
                <p:cNvSpPr>
                  <a:spLocks noChangeShapeType="1"/>
                </p:cNvSpPr>
                <p:nvPr/>
              </p:nvSpPr>
              <p:spPr bwMode="auto">
                <a:xfrm>
                  <a:off x="1701" y="1918"/>
                  <a:ext cx="0" cy="528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36228" name="Line 36"/>
                <p:cNvSpPr>
                  <a:spLocks noChangeShapeType="1"/>
                </p:cNvSpPr>
                <p:nvPr/>
              </p:nvSpPr>
              <p:spPr bwMode="auto">
                <a:xfrm>
                  <a:off x="2934" y="1918"/>
                  <a:ext cx="0" cy="528"/>
                </a:xfrm>
                <a:prstGeom prst="line">
                  <a:avLst/>
                </a:prstGeom>
                <a:noFill/>
                <a:ln w="76200">
                  <a:solidFill>
                    <a:schemeClr val="hlink"/>
                  </a:solidFill>
                  <a:round/>
                  <a:headEnd/>
                  <a:tailEnd/>
                </a:ln>
                <a:effectLst>
                  <a:outerShdw blurRad="63500" dist="38099" dir="2700000" algn="ctr" rotWithShape="0">
                    <a:schemeClr val="tx1">
                      <a:alpha val="74998"/>
                    </a:schemeClr>
                  </a:outerShdw>
                </a:effectLst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136229" name="Line 37"/>
              <p:cNvSpPr>
                <a:spLocks noChangeShapeType="1"/>
              </p:cNvSpPr>
              <p:nvPr/>
            </p:nvSpPr>
            <p:spPr bwMode="auto">
              <a:xfrm>
                <a:off x="192" y="1949"/>
                <a:ext cx="0" cy="528"/>
              </a:xfrm>
              <a:prstGeom prst="line">
                <a:avLst/>
              </a:prstGeom>
              <a:noFill/>
              <a:ln w="76200">
                <a:solidFill>
                  <a:schemeClr val="hlink"/>
                </a:solidFill>
                <a:round/>
                <a:headEnd/>
                <a:tailEnd/>
              </a:ln>
              <a:effectLst>
                <a:outerShdw blurRad="63500" dist="38099" dir="2700000" algn="ctr" rotWithShape="0">
                  <a:schemeClr val="tx1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36230" name="Line 38"/>
          <p:cNvSpPr>
            <a:spLocks noChangeShapeType="1"/>
          </p:cNvSpPr>
          <p:nvPr/>
        </p:nvSpPr>
        <p:spPr bwMode="auto">
          <a:xfrm>
            <a:off x="66675" y="3924300"/>
            <a:ext cx="9534525" cy="0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6231" name="Text Box 39"/>
          <p:cNvSpPr txBox="1">
            <a:spLocks noChangeArrowheads="1"/>
          </p:cNvSpPr>
          <p:nvPr/>
        </p:nvSpPr>
        <p:spPr bwMode="auto">
          <a:xfrm>
            <a:off x="4953000" y="638175"/>
            <a:ext cx="3086100" cy="11906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FFFF00"/>
                </a:solidFill>
              </a:rPr>
              <a:t>Hasmonia 167-37</a:t>
            </a:r>
          </a:p>
        </p:txBody>
      </p:sp>
      <p:sp>
        <p:nvSpPr>
          <p:cNvPr id="136232" name="AutoShape 40"/>
          <p:cNvSpPr>
            <a:spLocks noChangeArrowheads="1"/>
          </p:cNvSpPr>
          <p:nvPr/>
        </p:nvSpPr>
        <p:spPr bwMode="auto">
          <a:xfrm>
            <a:off x="-762000" y="3695700"/>
            <a:ext cx="3733800" cy="457200"/>
          </a:xfrm>
          <a:prstGeom prst="leftRightArrow">
            <a:avLst>
              <a:gd name="adj1" fmla="val 50000"/>
              <a:gd name="adj2" fmla="val 163333"/>
            </a:avLst>
          </a:prstGeom>
          <a:solidFill>
            <a:srgbClr val="99FF99"/>
          </a:solidFill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33" name="AutoShape 41"/>
          <p:cNvSpPr>
            <a:spLocks noChangeArrowheads="1"/>
          </p:cNvSpPr>
          <p:nvPr/>
        </p:nvSpPr>
        <p:spPr bwMode="auto">
          <a:xfrm>
            <a:off x="3276600" y="3695700"/>
            <a:ext cx="2514600" cy="457200"/>
          </a:xfrm>
          <a:prstGeom prst="leftRightArrow">
            <a:avLst>
              <a:gd name="adj1" fmla="val 50000"/>
              <a:gd name="adj2" fmla="val 110000"/>
            </a:avLst>
          </a:prstGeom>
          <a:solidFill>
            <a:schemeClr val="bg1"/>
          </a:solidFill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34" name="AutoShape 42"/>
          <p:cNvSpPr>
            <a:spLocks noChangeArrowheads="1"/>
          </p:cNvSpPr>
          <p:nvPr/>
        </p:nvSpPr>
        <p:spPr bwMode="auto">
          <a:xfrm>
            <a:off x="5638800" y="3695700"/>
            <a:ext cx="838200" cy="457200"/>
          </a:xfrm>
          <a:prstGeom prst="leftRightArrow">
            <a:avLst>
              <a:gd name="adj1" fmla="val 50000"/>
              <a:gd name="adj2" fmla="val 36667"/>
            </a:avLst>
          </a:prstGeom>
          <a:solidFill>
            <a:schemeClr val="bg1"/>
          </a:solidFill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35" name="Text Box 43"/>
          <p:cNvSpPr txBox="1">
            <a:spLocks noChangeArrowheads="1"/>
          </p:cNvSpPr>
          <p:nvPr/>
        </p:nvSpPr>
        <p:spPr bwMode="auto">
          <a:xfrm rot="-24327041">
            <a:off x="4367213" y="2109787"/>
            <a:ext cx="2514600" cy="11906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chemeClr val="bg1"/>
                </a:solidFill>
              </a:rPr>
              <a:t>Seleucid 198-167</a:t>
            </a:r>
          </a:p>
        </p:txBody>
      </p:sp>
      <p:sp>
        <p:nvSpPr>
          <p:cNvPr id="136236" name="Text Box 44"/>
          <p:cNvSpPr txBox="1">
            <a:spLocks noChangeArrowheads="1"/>
          </p:cNvSpPr>
          <p:nvPr/>
        </p:nvSpPr>
        <p:spPr bwMode="auto">
          <a:xfrm rot="-45780399">
            <a:off x="3124200" y="1905000"/>
            <a:ext cx="2514600" cy="11906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chemeClr val="bg1"/>
                </a:solidFill>
              </a:rPr>
              <a:t>Ptolemy 323-198</a:t>
            </a:r>
          </a:p>
        </p:txBody>
      </p:sp>
      <p:grpSp>
        <p:nvGrpSpPr>
          <p:cNvPr id="136237" name="Group 45"/>
          <p:cNvGrpSpPr>
            <a:grpSpLocks/>
          </p:cNvGrpSpPr>
          <p:nvPr/>
        </p:nvGrpSpPr>
        <p:grpSpPr bwMode="auto">
          <a:xfrm>
            <a:off x="1941513" y="3886200"/>
            <a:ext cx="2516187" cy="2579688"/>
            <a:chOff x="1223" y="2496"/>
            <a:chExt cx="1585" cy="1515"/>
          </a:xfrm>
        </p:grpSpPr>
        <p:sp>
          <p:nvSpPr>
            <p:cNvPr id="136238" name="Text Box 46"/>
            <p:cNvSpPr txBox="1">
              <a:spLocks noChangeArrowheads="1"/>
            </p:cNvSpPr>
            <p:nvPr/>
          </p:nvSpPr>
          <p:spPr bwMode="auto">
            <a:xfrm>
              <a:off x="1223" y="3312"/>
              <a:ext cx="1585" cy="699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3600" b="1">
                  <a:solidFill>
                    <a:schemeClr val="bg1"/>
                  </a:solidFill>
                </a:rPr>
                <a:t>Alexander 331-323</a:t>
              </a:r>
            </a:p>
          </p:txBody>
        </p:sp>
        <p:sp>
          <p:nvSpPr>
            <p:cNvPr id="136239" name="AutoShape 47"/>
            <p:cNvSpPr>
              <a:spLocks noChangeArrowheads="1"/>
            </p:cNvSpPr>
            <p:nvPr/>
          </p:nvSpPr>
          <p:spPr bwMode="auto">
            <a:xfrm>
              <a:off x="1823" y="2496"/>
              <a:ext cx="384" cy="768"/>
            </a:xfrm>
            <a:prstGeom prst="up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>
              <a:noFill/>
            </a:ln>
            <a:effectLst>
              <a:outerShdw blurRad="63500" dist="38099" dir="2700000" algn="ctr" rotWithShape="0">
                <a:schemeClr val="tx1">
                  <a:alpha val="74998"/>
                </a:schemeClr>
              </a:outerShdw>
            </a:effectLst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36240" name="AutoShape 48"/>
          <p:cNvSpPr>
            <a:spLocks noChangeArrowheads="1"/>
          </p:cNvSpPr>
          <p:nvPr/>
        </p:nvSpPr>
        <p:spPr bwMode="auto">
          <a:xfrm>
            <a:off x="6400800" y="3657600"/>
            <a:ext cx="457200" cy="457200"/>
          </a:xfrm>
          <a:prstGeom prst="leftRightArrow">
            <a:avLst>
              <a:gd name="adj1" fmla="val 50000"/>
              <a:gd name="adj2" fmla="val 20000"/>
            </a:avLst>
          </a:prstGeom>
          <a:solidFill>
            <a:srgbClr val="CCCC00"/>
          </a:solidFill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41" name="Text Box 49"/>
          <p:cNvSpPr txBox="1">
            <a:spLocks noChangeArrowheads="1"/>
          </p:cNvSpPr>
          <p:nvPr/>
        </p:nvSpPr>
        <p:spPr bwMode="auto">
          <a:xfrm rot="-24471823">
            <a:off x="6169025" y="5032375"/>
            <a:ext cx="30861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00FFFF"/>
                </a:solidFill>
              </a:rPr>
              <a:t>Herodes 37 -</a:t>
            </a:r>
          </a:p>
        </p:txBody>
      </p:sp>
      <p:sp>
        <p:nvSpPr>
          <p:cNvPr id="136242" name="AutoShape 50"/>
          <p:cNvSpPr>
            <a:spLocks noChangeArrowheads="1"/>
          </p:cNvSpPr>
          <p:nvPr/>
        </p:nvSpPr>
        <p:spPr bwMode="auto">
          <a:xfrm>
            <a:off x="6400800" y="3810000"/>
            <a:ext cx="2057400" cy="457200"/>
          </a:xfrm>
          <a:prstGeom prst="leftRightArrow">
            <a:avLst>
              <a:gd name="adj1" fmla="val 50000"/>
              <a:gd name="adj2" fmla="val 90000"/>
            </a:avLst>
          </a:prstGeom>
          <a:solidFill>
            <a:srgbClr val="FFFF00"/>
          </a:solidFill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43" name="AutoShape 51"/>
          <p:cNvSpPr>
            <a:spLocks noChangeArrowheads="1"/>
          </p:cNvSpPr>
          <p:nvPr/>
        </p:nvSpPr>
        <p:spPr bwMode="auto">
          <a:xfrm>
            <a:off x="7924800" y="3886200"/>
            <a:ext cx="3733800" cy="457200"/>
          </a:xfrm>
          <a:prstGeom prst="leftRightArrow">
            <a:avLst>
              <a:gd name="adj1" fmla="val 50000"/>
              <a:gd name="adj2" fmla="val 163333"/>
            </a:avLst>
          </a:prstGeom>
          <a:solidFill>
            <a:srgbClr val="33CCFF"/>
          </a:solidFill>
          <a:ln>
            <a:noFill/>
          </a:ln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6244" name="Rectangle 5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76200"/>
            <a:ext cx="7772400" cy="457200"/>
          </a:xfrm>
          <a:effectLst>
            <a:outerShdw blurRad="63500" dist="35921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Garis waktu pergantian perjanjian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>
    <p:randomBa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6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6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6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36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36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8" dur="500"/>
                                        <p:tgtEl>
                                          <p:spTgt spid="136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362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1362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136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136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9" dur="500"/>
                                        <p:tgtEl>
                                          <p:spTgt spid="136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36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36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1362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205" grpId="0"/>
      <p:bldP spid="136207" grpId="0"/>
      <p:bldP spid="136231" grpId="0"/>
      <p:bldP spid="136233" grpId="0" animBg="1"/>
      <p:bldP spid="136234" grpId="0" animBg="1"/>
      <p:bldP spid="136235" grpId="0"/>
      <p:bldP spid="136236" grpId="0"/>
      <p:bldP spid="136240" grpId="0" animBg="1"/>
      <p:bldP spid="136242" grpId="0" animBg="1"/>
      <p:bldP spid="13624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2514600" cy="2743200"/>
          </a:xfrm>
        </p:spPr>
        <p:txBody>
          <a:bodyPr/>
          <a:lstStyle/>
          <a:p>
            <a:r>
              <a:rPr lang="en-US" sz="4000"/>
              <a:t>Yunani menguasai  Palestina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0" y="2743200"/>
            <a:ext cx="2667000" cy="3006725"/>
          </a:xfrm>
        </p:spPr>
        <p:txBody>
          <a:bodyPr/>
          <a:lstStyle/>
          <a:p>
            <a:r>
              <a:rPr lang="en-US" sz="2800"/>
              <a:t>Alexander</a:t>
            </a:r>
          </a:p>
          <a:p>
            <a:r>
              <a:rPr lang="en-US" sz="2800"/>
              <a:t>Perjuangan untuk kekuasaan</a:t>
            </a:r>
          </a:p>
          <a:p>
            <a:r>
              <a:rPr lang="en-US" sz="2800"/>
              <a:t>Perkembangan dinasti Helenis </a:t>
            </a:r>
          </a:p>
        </p:txBody>
      </p:sp>
      <p:sp>
        <p:nvSpPr>
          <p:cNvPr id="61446" name="Text Box 6"/>
          <p:cNvSpPr txBox="1">
            <a:spLocks noChangeArrowheads="1"/>
          </p:cNvSpPr>
          <p:nvPr/>
        </p:nvSpPr>
        <p:spPr bwMode="auto">
          <a:xfrm>
            <a:off x="8458200" y="76200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60</a:t>
            </a:r>
          </a:p>
        </p:txBody>
      </p:sp>
      <p:pic>
        <p:nvPicPr>
          <p:cNvPr id="61447" name="Picture 7" descr="Ntiochus IV00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40" t="23334" b="30000"/>
          <a:stretch>
            <a:fillRect/>
          </a:stretch>
        </p:blipFill>
        <p:spPr bwMode="auto">
          <a:xfrm>
            <a:off x="3684588" y="685800"/>
            <a:ext cx="5154612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Times New Roman" charset="0"/>
            <a:ea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0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0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Office\Templates\Presentation Designs\Azure.pot</Template>
  <TotalTime>3440</TotalTime>
  <Words>687</Words>
  <Application>Microsoft Macintosh PowerPoint</Application>
  <PresentationFormat>On-screen Show (4:3)</PresentationFormat>
  <Paragraphs>215</Paragraphs>
  <Slides>37</Slides>
  <Notes>36</Notes>
  <HiddenSlides>2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Times New Roman</vt:lpstr>
      <vt:lpstr>Wingdings</vt:lpstr>
      <vt:lpstr>Garamond</vt:lpstr>
      <vt:lpstr>宋体</vt:lpstr>
      <vt:lpstr>Azure</vt:lpstr>
      <vt:lpstr>Default Design</vt:lpstr>
      <vt:lpstr>Orbit</vt:lpstr>
      <vt:lpstr>1_Orbit</vt:lpstr>
      <vt:lpstr>1_Azure</vt:lpstr>
      <vt:lpstr>2_Azure</vt:lpstr>
      <vt:lpstr>Latar belakang Politik: Bagian 2</vt:lpstr>
      <vt:lpstr>Setiap Lokasi Geografis di Kisah Para Rasul / Surat-surat Paulus ( Kuis #2)</vt:lpstr>
      <vt:lpstr>Dinasti apa dan urutannya?</vt:lpstr>
      <vt:lpstr>Perkembangan Asiria</vt:lpstr>
      <vt:lpstr>Babylonian Rule over Palestine</vt:lpstr>
      <vt:lpstr>Masa  Persia</vt:lpstr>
      <vt:lpstr>Peta-peta dari dinasti-dinasti pada masa pergantian perjanjian</vt:lpstr>
      <vt:lpstr>Garis waktu pergantian perjanjian</vt:lpstr>
      <vt:lpstr>Yunani menguasai  Palestina</vt:lpstr>
      <vt:lpstr>Orang-orang Viking, tentunya, tahu pentingnya pemanasan sebelum menyerang. Orang Yunani juga!</vt:lpstr>
      <vt:lpstr>Sejarah dan ular</vt:lpstr>
      <vt:lpstr>“Buka pintunya!  Ada anjing sosis besar!”</vt:lpstr>
      <vt:lpstr>Setelah Alexander… 4 Kerajaan</vt:lpstr>
      <vt:lpstr>Kota-kota Yunani di Palestina</vt:lpstr>
      <vt:lpstr>Batas-batas Perjanjian Baru di Israel</vt:lpstr>
      <vt:lpstr>Keragaman budaya saat ini</vt:lpstr>
      <vt:lpstr>Jerash  dari Decapolis</vt:lpstr>
      <vt:lpstr>Jerash di hari kejayaannya</vt:lpstr>
      <vt:lpstr>Yunani bereksperimen  dengan demokrasi</vt:lpstr>
      <vt:lpstr>Ptolemies &amp; Seleucids Over Israel</vt:lpstr>
      <vt:lpstr>Arti Dinasti Yunani</vt:lpstr>
      <vt:lpstr>Antiochus IV</vt:lpstr>
      <vt:lpstr>Helenisasi  Yerusalem</vt:lpstr>
      <vt:lpstr>Arti Masa Yunani</vt:lpstr>
      <vt:lpstr>Revolusi Makabe Awal</vt:lpstr>
      <vt:lpstr>The Battle of Beth Horon</vt:lpstr>
      <vt:lpstr>Makabe (Orang – orang Hasmonia)</vt:lpstr>
      <vt:lpstr>Pelebaran Hasmonia</vt:lpstr>
      <vt:lpstr>Arti Masa Yunani</vt:lpstr>
      <vt:lpstr>Pelebaran Hasmonia</vt:lpstr>
      <vt:lpstr>“Hei!  Aku rasa ada sesuatu disana!  Baju domba!  . . . Mari kita lepas saja baju gorila ini!”</vt:lpstr>
      <vt:lpstr>“tunggu sebentar!  Tidak adakah satupun disini yang benar-benar domba?”</vt:lpstr>
      <vt:lpstr>Arti Orang-orang Hasmonia</vt:lpstr>
      <vt:lpstr>Wilayah Roma (50 BC-AD 100)</vt:lpstr>
      <vt:lpstr>Apa anda tahu istilah-istilah berikut?</vt:lpstr>
      <vt:lpstr>Black</vt:lpstr>
      <vt:lpstr>Latar Belakang Perjanjian Baru— BibleStudyDownloads.org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Yeong</dc:creator>
  <cp:lastModifiedBy>Rick Griffith</cp:lastModifiedBy>
  <cp:revision>272</cp:revision>
  <dcterms:created xsi:type="dcterms:W3CDTF">2002-12-14T17:46:52Z</dcterms:created>
  <dcterms:modified xsi:type="dcterms:W3CDTF">2016-03-23T12:17:36Z</dcterms:modified>
</cp:coreProperties>
</file>